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ink/ink18.xml" ContentType="application/inkml+xml"/>
  <Override PartName="/ppt/ink/ink29.xml" ContentType="application/inkml+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ink/ink6.xml" ContentType="application/inkml+xml"/>
  <Override PartName="/ppt/ink/ink25.xml" ContentType="application/inkml+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ink/ink14.xml" ContentType="application/inkml+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ink/ink2.xml" ContentType="application/inkml+xml"/>
  <Override PartName="/ppt/ink/ink21.xml" ContentType="application/inkml+xml"/>
  <Override PartName="/ppt/ink/ink32.xml" ContentType="application/inkml+xml"/>
  <Override PartName="/ppt/notesSlides/notesSlide12.xml" ContentType="application/vnd.openxmlformats-officedocument.presentationml.notesSlide+xml"/>
  <Override PartName="/ppt/ink/ink10.xml" ContentType="application/inkml+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ink/ink19.xml" ContentType="application/inkml+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ink/ink7.xml" ContentType="application/inkml+xml"/>
  <Override PartName="/ppt/ink/ink26.xml" ContentType="application/inkml+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ink/ink3.xml" ContentType="application/inkml+xml"/>
  <Override PartName="/ppt/ink/ink15.xml" ContentType="application/inkml+xml"/>
  <Override PartName="/ppt/ink/ink33.xml" ContentType="application/inkml+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ink/ink22.xml" ContentType="application/inkml+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ink/ink11.xml" ContentType="application/inkml+xml"/>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ink/ink8.xml" ContentType="application/inkml+xml"/>
  <Override PartName="/ppt/ink/ink27.xml" ContentType="application/inkml+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ink/ink16.xml" ContentType="application/inkml+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ink/ink4.xml" ContentType="application/inkml+xml"/>
  <Override PartName="/ppt/ink/ink23.xml" ContentType="application/inkml+xml"/>
  <Override PartName="/ppt/ink/ink34.xml" ContentType="application/inkml+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ink/ink12.xml" ContentType="application/inkml+xml"/>
  <Override PartName="/ppt/notesSlides/notesSlide9.xml" ContentType="application/vnd.openxmlformats-officedocument.presentationml.notesSlide+xml"/>
  <Override PartName="/ppt/ink/ink30.xml" ContentType="application/inkml+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ink/ink9.xml" ContentType="application/inkml+xml"/>
  <Override PartName="/ppt/ink/ink28.xml" ContentType="application/inkml+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ink/ink17.xml" ContentType="application/inkml+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ink/ink5.xml" ContentType="application/inkml+xml"/>
  <Override PartName="/ppt/ink/ink24.xml" ContentType="application/inkml+xml"/>
  <Override PartName="/ppt/slides/slide20.xml" ContentType="application/vnd.openxmlformats-officedocument.presentationml.slide+xml"/>
  <Override PartName="/ppt/ink/ink1.xml" ContentType="application/inkml+xml"/>
  <Override PartName="/ppt/ink/ink13.xml" ContentType="application/inkml+xml"/>
  <Override PartName="/ppt/ink/ink31.xml" ContentType="application/inkml+xml"/>
  <Override PartName="/ppt/notesSlides/notesSlide11.xml" ContentType="application/vnd.openxmlformats-officedocument.presentationml.notesSlide+xml"/>
  <Override PartName="/ppt/ink/ink20.xml" ContentType="application/inkml+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notesMasterIdLst>
    <p:notesMasterId r:id="rId112"/>
  </p:notesMasterIdLst>
  <p:sldIdLst>
    <p:sldId id="256" r:id="rId2"/>
    <p:sldId id="645" r:id="rId3"/>
    <p:sldId id="641" r:id="rId4"/>
    <p:sldId id="289" r:id="rId5"/>
    <p:sldId id="642" r:id="rId6"/>
    <p:sldId id="259" r:id="rId7"/>
    <p:sldId id="260" r:id="rId8"/>
    <p:sldId id="644" r:id="rId9"/>
    <p:sldId id="348" r:id="rId10"/>
    <p:sldId id="349" r:id="rId11"/>
    <p:sldId id="350" r:id="rId12"/>
    <p:sldId id="351" r:id="rId13"/>
    <p:sldId id="606" r:id="rId14"/>
    <p:sldId id="607" r:id="rId15"/>
    <p:sldId id="608" r:id="rId16"/>
    <p:sldId id="609" r:id="rId17"/>
    <p:sldId id="610" r:id="rId18"/>
    <p:sldId id="611" r:id="rId19"/>
    <p:sldId id="612" r:id="rId20"/>
    <p:sldId id="613" r:id="rId21"/>
    <p:sldId id="614" r:id="rId22"/>
    <p:sldId id="615" r:id="rId23"/>
    <p:sldId id="616" r:id="rId24"/>
    <p:sldId id="617" r:id="rId25"/>
    <p:sldId id="618" r:id="rId26"/>
    <p:sldId id="338" r:id="rId27"/>
    <p:sldId id="619" r:id="rId28"/>
    <p:sldId id="620" r:id="rId29"/>
    <p:sldId id="621" r:id="rId30"/>
    <p:sldId id="622" r:id="rId31"/>
    <p:sldId id="352" r:id="rId32"/>
    <p:sldId id="571" r:id="rId33"/>
    <p:sldId id="293" r:id="rId34"/>
    <p:sldId id="294" r:id="rId35"/>
    <p:sldId id="295" r:id="rId36"/>
    <p:sldId id="572" r:id="rId37"/>
    <p:sldId id="313" r:id="rId38"/>
    <p:sldId id="296" r:id="rId39"/>
    <p:sldId id="573" r:id="rId40"/>
    <p:sldId id="297" r:id="rId41"/>
    <p:sldId id="298" r:id="rId42"/>
    <p:sldId id="574" r:id="rId43"/>
    <p:sldId id="315" r:id="rId44"/>
    <p:sldId id="299" r:id="rId45"/>
    <p:sldId id="300" r:id="rId46"/>
    <p:sldId id="321" r:id="rId47"/>
    <p:sldId id="322" r:id="rId48"/>
    <p:sldId id="323" r:id="rId49"/>
    <p:sldId id="324" r:id="rId50"/>
    <p:sldId id="325" r:id="rId51"/>
    <p:sldId id="326" r:id="rId52"/>
    <p:sldId id="301" r:id="rId53"/>
    <p:sldId id="327" r:id="rId54"/>
    <p:sldId id="302" r:id="rId55"/>
    <p:sldId id="303" r:id="rId56"/>
    <p:sldId id="575" r:id="rId57"/>
    <p:sldId id="305" r:id="rId58"/>
    <p:sldId id="317" r:id="rId59"/>
    <p:sldId id="318" r:id="rId60"/>
    <p:sldId id="306" r:id="rId61"/>
    <p:sldId id="308" r:id="rId62"/>
    <p:sldId id="309" r:id="rId63"/>
    <p:sldId id="576" r:id="rId64"/>
    <p:sldId id="339" r:id="rId65"/>
    <p:sldId id="340" r:id="rId66"/>
    <p:sldId id="341" r:id="rId67"/>
    <p:sldId id="342" r:id="rId68"/>
    <p:sldId id="343" r:id="rId69"/>
    <p:sldId id="344" r:id="rId70"/>
    <p:sldId id="345" r:id="rId71"/>
    <p:sldId id="354" r:id="rId72"/>
    <p:sldId id="577" r:id="rId73"/>
    <p:sldId id="328" r:id="rId74"/>
    <p:sldId id="578" r:id="rId75"/>
    <p:sldId id="330" r:id="rId76"/>
    <p:sldId id="331" r:id="rId77"/>
    <p:sldId id="332" r:id="rId78"/>
    <p:sldId id="333" r:id="rId79"/>
    <p:sldId id="579" r:id="rId80"/>
    <p:sldId id="356" r:id="rId81"/>
    <p:sldId id="580" r:id="rId82"/>
    <p:sldId id="335" r:id="rId83"/>
    <p:sldId id="336" r:id="rId84"/>
    <p:sldId id="337" r:id="rId85"/>
    <p:sldId id="569" r:id="rId86"/>
    <p:sldId id="284" r:id="rId87"/>
    <p:sldId id="540" r:id="rId88"/>
    <p:sldId id="329" r:id="rId89"/>
    <p:sldId id="334" r:id="rId90"/>
    <p:sldId id="549" r:id="rId91"/>
    <p:sldId id="310" r:id="rId92"/>
    <p:sldId id="561" r:id="rId93"/>
    <p:sldId id="570" r:id="rId94"/>
    <p:sldId id="311" r:id="rId95"/>
    <p:sldId id="551" r:id="rId96"/>
    <p:sldId id="312" r:id="rId97"/>
    <p:sldId id="314" r:id="rId98"/>
    <p:sldId id="353" r:id="rId99"/>
    <p:sldId id="552" r:id="rId100"/>
    <p:sldId id="355" r:id="rId101"/>
    <p:sldId id="553" r:id="rId102"/>
    <p:sldId id="361" r:id="rId103"/>
    <p:sldId id="362" r:id="rId104"/>
    <p:sldId id="363" r:id="rId105"/>
    <p:sldId id="364" r:id="rId106"/>
    <p:sldId id="365" r:id="rId107"/>
    <p:sldId id="366" r:id="rId108"/>
    <p:sldId id="367" r:id="rId109"/>
    <p:sldId id="369" r:id="rId110"/>
    <p:sldId id="370"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p:scale>
          <a:sx n="75" d="100"/>
          <a:sy n="75" d="100"/>
        </p:scale>
        <p:origin x="-540" y="-3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2:11.1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347 0,'0'24,"0"51,0 272,0-248,0 25,0-49,0 24,0 0,0 0,0 1,0-26,0 1,0-26,0 26,0-1,-25 0,25-24,0 24,0 26,0-26,-24-24,24 24,0 0,0-24,0-25,0 0,0-1,0 1,24-25,1 0,50 0,-1 0,-49-25,24 25,1 0,-25-49,24 24</inkml:trace>
  <inkml:trace contextRef="#ctx0" brushRef="#br0" timeOffset="952">0 1562,'25'-49,"-1"49,51 0,-26-25,1 25,-25-25,25 0,-1 1,26-1,-1 0,-49 25,24-25,-24 25,-25-25</inkml:trace>
  <inkml:trace contextRef="#ctx0" brushRef="#br0" timeOffset="2539">992 2307,'0'49,"0"50,0-24,0-26,0 26,0-1,0 1,-25-26,25 1,-25-50,25-25,0-25,0-24,0 49,0-49,0 24,0-24,0 24,0 1,50-1,-50 0,25 26,-25-1,25 25,-1 0,26 25,-50-1,25 26,0 24,-25-24,0-25,0 24,24-49,-24 50,0-25,25 0,-25-1,25 1,-25 0,0-50,25-49,-25-25,49 74,-49 0,25-25,-25 1,25-1,0 25,0 1,0-1,-25 0,24 25,1 0,25 0,-1 0,-49 25,50 0,-50 49,0-24,25 74,0-75,-1 26,-24-26,25-24,-25 25,0-1,0 1</inkml:trace>
  <inkml:trace contextRef="#ctx0" brushRef="#br0" timeOffset="3880">1935 2654,'49'0,"-49"74,0 25,0 1,25-26,-25 0,0 1,50-26,-50-24,0 0,0 0</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3:07.4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0,'24'25,"-24"25,0 24,0-24,0 24,0 1,0-1,0-49,0 24,0 1,0 0,-24-1,24-24,0 0,0 0,74-25,0 0,-49 0,25 0,-25 0,-1 0,1 0,0 0,25 0,-25 0,-1-25,1 25</inkml:trace>
  <inkml:trace contextRef="#ctx0" brushRef="#br0" timeOffset="921">250 596,'0'24,"0"51,0-1,24-24,-24-25,0 49,0-49,0 0,0-1,0 26,0-25,0 0,25-1</inkml:trace>
  <inkml:trace contextRef="#ctx0" brushRef="#br0" timeOffset="1560">622 447,'0'-25,"25"0,24 0,1 1,-25 24,24-25,1 0,-25 25,-1 0,26 0,-25 0,-25 25,0 0,0 24,0-24,0 0,-50 24,25-24,-24 0,49 0,-50 0,25-1,1 1,48-25,1 0,50 0,-51 0,26 0,-25 0,0 0,-1 0,1 0,-25 25,0 0,0 49,0-24,0-25,-25 49,1-49,-1 0,0-25,25 24,-50-24,26 0,-26 0,25 0</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3:40.9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inkml:trace>
  <inkml:trace contextRef="#ctx0" brushRef="#br0" timeOffset="7073">5134 0</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3:22.0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25 372,'0'-25,"25"25,0 0,-1 25,-24 74,0 1,0-1,0 0,0 25,0-50,0-24,0-25,0 0,0-1,0 1,25 0,-25 0,25-25,25 0,-1 0,1 0,24 0,25 0,-74 0,74 0,1 0,24 0,-50 0,1 0,-51 0,26 0,-25 0,0 0</inkml:trace>
  <inkml:trace contextRef="#ctx0" brushRef="#br0" timeOffset="943">149 769,'0'0,"0"-25,25-24,24 24,51 25,-26 0,50-50,-74 50,24-25,-49 25,0 0</inkml:trace>
  <inkml:trace contextRef="#ctx0" brushRef="#br0" timeOffset="1432">0 248,'25'-25,"0"25,0-25,24 25,1-24,24-1,1 0,24 0,-50 0,51 1,-76 24,26-25,0 25,-25-25,-1 25,1 0</inkml:trace>
  <inkml:trace contextRef="#ctx0" brushRef="#br0" timeOffset="1912">1538 447,'25'0,"24"0,1 0,49 0,1 0,-51 0,26-25,-51 25,1 0</inkml:trace>
  <inkml:trace contextRef="#ctx0" brushRef="#br0" timeOffset="2319">1712 645,'25'0,"74"0,-25 0,50 0,25 0,-75 0,1-25,-50 25,-1-25,1 25,0 0,0-24</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3:24.9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29,'0'-25,"25"25,24 25,-49 49,0 50,0 25,0-25,0-25,0 75,0-124,0 24,0-24,0-25</inkml:trace>
  <inkml:trace contextRef="#ctx0" brushRef="#br0" timeOffset="567">868 29,'-49'0,"-1"50,0-1,25-24,1-25,24 25,0 24,0 1,0-25,0 24,0-24,0 0,24-25,26 25,-25-25,-25 25,25-1,0-24,-1 25,-24 0,0 25,25-26,-25 1,0 0,0 0,0 0,0 24,0 1,0-25,0 0,0-1,-25 1,1 0,-1 0,0-25,0 0,0 0,0 0,25-25,-24 25,24-25,0-24,0 24,0-25,0 25,0-24,0-1,0 0,0 26,0-26,24 50,1-50,-25 26,25-1,0-25,0 25,0 1,-25-26,0 25,24 25,-24-25</inkml:trace>
  <inkml:trace contextRef="#ctx0" brushRef="#br0" timeOffset="1751">1439 277,'24'0,"-24"25,0 24,0-24,0 25,0-25,0-1,0 1,0 0,25-25,0 0,0 0,-25-25,25 25,-25-25,0 1,0-1,0 0,0 0,0 0,0 1,0-1,0 0,0 0,0 0,0 1,0-1,0 0,-25 25,0 0,0 0,0 0,1 0,-1 0</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3:27.9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50 224,'50'0,"24"49,25 26,75-1,-125-24,76-26,-76 1,-24 0,0-25,24 0,-49 25,25-25,0 0</inkml:trace>
  <inkml:trace contextRef="#ctx0" brushRef="#br0" timeOffset="457">546 0,'0'0,"-50"0,26 25,-51 25,50-1,-24 1,-1 0,1 49,24-50,-50 26,51-50,24 49,-50-24,50-26,-25 26,0-25</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3:39.5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352 36,'0'-25,"-50"25,-24 0,49 0,-25 49,26-49,-26 25,25 25,0-50,25 25,-25-25,25 24,0 1,0 0,0 0,0 24,0-24,0 0,0 25,25-1,-25-24,25 0,0 0,0 24,-25-24,25-25,-1 25,1 0,-25-1,25-24,0 0,0 0,-1 0,26 0,0 0,-26 0,26 0,-25 0,24 0,-24 0,50 0,-51-24,-24-1,0 0,0-25,50 1,-50 24,0-25,0 26,0-26,0 25,0-24,0-1,0 25,0 0,0 1,0-1,0 0,-25-25,0 50,1 0,-26 0,50-24,-25 24</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3:41.4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0 138,'0'-24,"0"98,0 25,0 50,0-50,0 25,0 25,0-50,0 0,0 1,0-1,0-74,0 49,0-49</inkml:trace>
  <inkml:trace contextRef="#ctx0" brushRef="#br0" timeOffset="1560">644 14,'0'-25,"0"50,0 50,0 24,0-25,-24-24,-1 24,25-24,-25-25,25 49,0-49,0 25,0-26,0 26,0-25,0 0,0-1,0 1,0 0,0 0,0 0,0-1,0 26,25-25,0 0,-1-1,-24 1,50 0,-25 0,25-25,-26 0,1 0,0 0,25 0,-26 0,26 0,-25 0,-25-25,25 25,-1-25,-24 0,0 1,0-1,0 0,0-25,0 26,0-26,0 25,0-24,0 24,0 0,0-25,0 26,0-1,0 0,-24 0,24 0,0 1,-25 24,0 0,0 0,0 0,1 0,-26 0,25 0,0 0,-24 24,24-24,0 0,0 0,25 25,-25-25,1 25</inkml:trace>
  <inkml:trace contextRef="#ctx0" brushRef="#br0" timeOffset="3367">1686 287,'50'0,"-25"25,49 49,50 26,0 24,-25-75,1 26,48 24,-48-50,-26 1,-24-25,-1-25,-49 25,0-75</inkml:trace>
  <inkml:trace contextRef="#ctx0" brushRef="#br0" timeOffset="3968">2629 114,'0'0,"-25"0,-25 0,-24 0,-50 24,74 26,-74 24,50 1,-25 24,49-25,1 50,-26-49,50-1,-49 25,49-74,25 25,-25-50,0 49</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3:46.4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767 199,'25'0,"-50"25,0 0,0 24,1 1,-1-1,25-24,0 25,0-1,0-24,0 0,0 25,0-26,0 26,25-50,-1 0,26 0,-25 0,0 0,-1 0,26-50,-25 1,0 49,-1-25,-24-25,0 26,0-1,0 0,0 0,0 0,0 1,0-26,0 0,0 26,0-1,0-25,0 25,-24 25,-26-49,50 24,-74-25,49 50,0-25,0 25,0 0,25 25,-24 25,24-25,0 0,0-1,-25 1,25 0,0 25,0-1,0-24,0 0,0 0,25-25,-1 24,-24 1,25 0,-25 0,25-25</inkml:trace>
  <inkml:trace contextRef="#ctx0" brushRef="#br0" timeOffset="9008">320 0,'-24'0,"-26"0,0 25,50 0,-49 25,24-1,-25 1,50 0,0-26,-49 26,49-25,0 0,0 49,0-49,0 49,0-24,0-25,0 49,0-49,0 74,0-25,0-49,0 50,0-1,0-49,0 49,49 26,-24-51,0 1,0-1,-25 1,49-25,-24 24,0-24,0 0,0 0,-1-25,1 0,0 0,25 0,-1-75,-24 26</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3:52.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0 669,'0'-25,"25"25,49-24,-49 24,25-25,-25 25,24 0,-24 0,0-25,0 25,-1 0</inkml:trace>
  <inkml:trace contextRef="#ctx0" brushRef="#br0" timeOffset="623">25 719,'0'0,"0"25,0 0,0-1,0 1,0 0,0 25,0-26,0 26,0-25,50-25,-1 0,-24 0,25 0,-26-25,1 25,0 0,-25 25,50 24,-26-49,1 50,0-50,-25 25,25 0,0-1,-25 26,0-25,0 0,0-1,0 1,0 0,0 0,0 0,-25-1,0 1,0-25,0 25,1 0,-1-25,0 25,-25-1,1-24,49 25,-25-25</inkml:trace>
  <inkml:trace contextRef="#ctx0" brushRef="#br0" timeOffset="1823">794 644,'0'25,"25"0,-25 0,49 25,1-1,0 26,-26-51,51 76,-50-51,-1 50,51-24,-75-1,25 1,-25-26,49-24,-49 49,0-24,0-25,0 24,0 1,0-25,0 25,-25-50,25 24,-24 1,-26 0,-24 74,49-99,0 25,0-25,0 25,25 0,-24-25,-1 0,0 24</inkml:trace>
  <inkml:trace contextRef="#ctx0" brushRef="#br0" timeOffset="3816">1315 24,'0'0,"0"25,25-25,24 0,1 0,49 0,-25-25,-24 25,-25 0,0 0,-1-24,-24 48,0 1,0 0,0 25,0-26,0 26,-24-50,24 25,-50 0,25-1,-24-24,49 25,-25-25,50 0,74 0,-25 0,-49 0,25 0,-26 0,1 0,0 0,0 25,25 25,-50-26,0 26,0-25,0 24,0-24,-25 0,0 0,-25 24,25-49,1 0,-1 25,0-25,-25 25,26 0,-1-25,0 0,0 0,-24 0</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3:58.5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49,'50'0,"24"0,0 0,26 0,-26 0,-24 0,24-49,-49 49,0 0</inkml:trace>
  <inkml:trace contextRef="#ctx0" brushRef="#br0" timeOffset="473">0 396,'0'25,"50"-25,99 50,49-50,-24 0,-1 0,-49 0,-24 0,-51 0,-24 0,0 0,0 0,0 0,-1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2:16.0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0 108,'25'50,"-25"-25,0 49,0-49,49 0,-49-1,0 1,0 25,0-25,0-1,0-48,0-1,0-50,0 1,0 49,0-24,0-1,0 25,0 0,0 1,0-1,25 0,0 25,0 0,-1 0,1 0,0 0,0 0,25 0,-26 25,1 0,0 24,0 1,-25-25,0 24,0 1,0-25,0-1,0 1,25 0,-25 0,49-25</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5:37.9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5:35.6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0,'25'0,"0"0,-25 24,0 150,25-50,0 50,-1-25,1 24,-25-49,0 0,0 0,0-49,0-1,0-49,0 0</inkml:trace>
  <inkml:trace contextRef="#ctx0" brushRef="#br0" timeOffset="905">596 446,'0'25,"0"0,0 24,0 26,-25-75,25 49,0 1,0 0,0-26,0 26,0-25,0 24,0-24,0 0,25-25,0 0,24 0,-24 0,25 0,-26 0,26 0,-50-25,25 0,24 25,-24-24,0-1,-25 0,50 0,-50 0,0 1,24-26,-24 25,0 0,0 1,0-1,0 0,0 0,0 0,0 1,0-26,-24 25,-51 0,26 0,24 25,0 0,25-24,-25 24,0 0,1 0,-1 0,0 24,0 1,0-25,25 25,-24 25,24-25,-25-1,0 1,25 0,0 0,0 0,0-1</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5:38.5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0,'0'25,"0"24,0 26,-24-51,24 51,0-50,0 24,0 26,0-50,-25-1,25 26,0 24,-25-24,25 0,0-26,0 26,0 0,0-1,0-24,0 0,0 0,0-1,25-24,0 0,-1 0,1 0,0 0,0-24,-25-1,25 25,-1-25,1 0,0 0,-25 1,0-1,0 0,0 0,0 0,0 1,0-1,0 0,-25 25,25-25,-25 0,25 1,-24 24,-1-25,0 0,0 25,0 0,-24 0,-1-25,25 25,1 0</inkml:trace>
  <inkml:trace contextRef="#ctx0" brushRef="#br0" timeOffset="7321">645 173,'0'-24,"49"24,1 0,24 0,-24 0,-1 0,1 0,0 0,-26 0,1 0,0 0,-25 24,0 1,0 50,0-51,0 51,0-1,0 1,0 24,0-49,0-1,0-24,0 0,0 0,0-1</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5:48.7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1017,'0'-25,"24"50,-24 25,0 0,0-26,0 26,0-25,0 0,0-1,0-73,25-26,0 26,0-26,24 1,-49 49,25 25,0-50,-25 26,25-1,24 25,-24 0,0 0,0 0,0 0,0 0,-1 0,1 0,0 25,-25-1,25 1,-25 0,25 0,-25 0,0-1,0 1,0 0,0 0,0-50,0 0,0-24,0-1,0 0,24 26,1-1,0 0,0 0,0 0,-1 25,1 0,0 0,0 0,0 25,-1 0,1 0,-25 0,0 49,25-74,-25 25,0 24,0-24,0 25,0-25,0 24,0 1,0-25,0 0,0-1,0 1,0 0,0 25,0-26,0 1,-25 0</inkml:trace>
  <inkml:trace contextRef="#ctx0" brushRef="#br0" timeOffset="1600">1066 868,'0'50,"0"-25,0 0,0 24,0 1,0-25,0 0,0-1,0 1,0 0,0 0,0 0,0-1,0 26,50-50,-25 25,-1 0,1-25,0 24,0-24,0 0,-1 0,1 0,0 0,0-24,0-51,0 50,-25 1,0-26,0 25,0 0,0 1,0-1,0-25,-25-24,0 74,0-25,0 0,0 0,-24-49,24 74,0-25,0 0,1 25,24 25</inkml:trace>
  <inkml:trace contextRef="#ctx0" brushRef="#br0" timeOffset="2719">1761 918,'0'50,"0"-26,0 1,0 0,0 0,0 0,-50-50,50-25,0 25,0 1,0-26,0 25,0 0,25 25,-25-24,25 24,0-50,-1 50,1-50,0 50,0 0,0 0,24 25,-49 0,0 0,0 0,25 24,-25-24,0 25,0-26,0 1,0 25,0-25,0 24,0-24,0 0,25 0,24-25</inkml:trace>
  <inkml:trace contextRef="#ctx0" brushRef="#br0" timeOffset="3703">2406 298,'25'0,"-1"0,-24 50,25-1,-25-24,25 25,-25 49,0-50,0 51,0-51,0-24,0 49,0-49,0 0,0 0,0 0,0-1,0 1,0 0,0 0,0 0,25 0,-25-1,25-24,-1 0,1 0,0 0,25 0,-1 0,1 0,-1 0,26-24,-50 24,-1-25,-24 0</inkml:trace>
  <inkml:trace contextRef="#ctx0" brushRef="#br0" timeOffset="4375">2133 744,'0'-49,"25"24,49 25,25-25,1-24,-26 24,0 0,1 25,-26-50,1 50,-25-24,0-1,-1 0</inkml:trace>
  <inkml:trace contextRef="#ctx0" brushRef="#br0" timeOffset="4743">2877 124,'25'-24,"0"24,-25 49,0 26,24-1,-24 25,25-49,-25 24,0 1,25 24,0-25,-25-49,0 25,0 24,0-49,0 24,0-24,25-25,-1 0,1-74,25-25,-1 49,-24 0,0 1,25 24,-26-25,26 26,-25-26,0 50,24-25,-24 25,0 0,0 0,0 0,-25 25,0 49,0-24,0 0,0-1,0-24,0 0,0 0,0-1,0 1,49-25,26-25,-51 1,26-26,-25 0,24-24,51-50,-76 50,26 49,-25-99,24 49,-24 1,-25 49,0-24,0 24,0-25,0 25,-25 50,1-25,-1 25,25 0,0 0,-25 24,25-24,0 25,-25-26,25 26,0-25,0 0,0 24,0-24,25 49,74 26,50-26,25 0,-1-24,-24 24,-74-74,-26 25,1-25,-50 25,0 0,0 24,0 1,-99 25,24-75,50 24,-74 26,50-25,-1-25,-25 0,-24 25,-50-25,-24 49</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5:55.7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53 596,'-25'0,"1"-25,24 0,0-25,0 26,0-51,0 26,0 24,49-25,1 25,-1-24,1-1,-25 50,0 0,-1 0,1 0,0 0,0 0,0 0,-1 0,1 0,0 25,0-25,0 25,-1 24,1-49,0 50,25-25,-50 0,49-25,-24 0,25 0,-25 0,49 0,-49 0,49 0,-49 0,0 0,0 0,24 0,-24 0,25-50,-26 0,1 1,0-1,-25 1,25-26,0 75,-25-25</inkml:trace>
  <inkml:trace contextRef="#ctx0" brushRef="#br0" timeOffset="848">425 1092,'-25'0,"25"-50,0 25,0 1,0-26,50 0,-25 25,24-24,1 24,-25 0,25 25,-26-25,26 25,0-24,24-1,-24 25,-26 25,1 24,-25 1,25-25,-25-1,25-24,-25 25,25-25,-1 0,-24 25,25-25,25 0,-1 0,1 0,-25 0,49 0,1-25,-51 25,1-25,25-24,-25 24,-25 0,0 0</inkml:trace>
</inkml:ink>
</file>

<file path=ppt/ink/ink2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5:57.4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0,'0'75,"0"-26,0 75,0-49,0 24,0-25,0 26,0-76,0 26,0-25,0 24,0-24,0 0,0 0</inkml:trace>
  <inkml:trace contextRef="#ctx0" brushRef="#br0" timeOffset="520">273 50,'25'-25,"0"75,-25 24,25 25,-25 1,0-26,25 25,-25-24,0-1,0-24,24-26,-24 1,0 25,0-25,0-1,0 1,25 0</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6:00.1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0 545,'0'0,"25"0,-25 50,0 24,0-24,0 0,0-1,0 1,0-25,0-1,0 1,0-50,0-24,0-26,0 51,0-51,25 50,0-49,24 24,-24 26,0 24,0-25,0 25,-1 0,26 0,0 49,-26 1,-24-25,25 49,-25-49,0 25,0-26,0 26,0-25,0-75,25-24,25 24,-26 25,76 1,-76-1,76 0,-51 0,1 25,-25 0,-1 0,1 0,0 0,0 50,-25-1,0 26,25-1,-25-24,0-1,0-24,0 0,0 0,-25 0,0-25</inkml:trace>
  <inkml:trace contextRef="#ctx0" brushRef="#br0" timeOffset="1040">1241 570,'0'25,"0"25,0-26,0 51,0-50,0-1,0 1,0 0,0 0,0 0,24-1,1-24,0 0,25 0,-1-24,1 24,-50-25,25 25,-25-50,24 50,1-25,-25 1,0-1,0 0,0-25,0 1,-25 24,-24 25,24 0,0 0,0 0,-24 0,24 0,0 0,0 0,1 0,-1 0,25 50,0-26,0 1,0 0,0 0,0 24</inkml:trace>
  <inkml:trace contextRef="#ctx0" brushRef="#br0" timeOffset="1823">1662 669,'25'-24,"-25"48,0 26,0-25,0 24,0-24,0-99,0 24,0 25,50-24,-50 24,0 0,24 25,-24-25,25 25,0-24,25 24,-26 0,1 0,0 0,0 0,0 0,-1 49,-24-24,0 25,0 24,0-49,0 24,0-24,0 0,0 25,0-26,0 1,0 0,50-25,24-50</inkml:trace>
  <inkml:trace contextRef="#ctx0" brushRef="#br0" timeOffset="2591">2406 124,'25'25,"-25"24,0 26,0-26,0 26,0-1,0-24,0-1,0 1,0-1,0 26,0-50,0-1,25 1,49-25,26 0,-1 0,-25 0,-24 0,-1 0,-49-25,0 1,0-1</inkml:trace>
  <inkml:trace contextRef="#ctx0" brushRef="#br0" timeOffset="3183">2258 521,'0'0,"24"-25,1 25,0 0,99-25,-50 0,26-24,-1 49,-25 0,1-25,-26 0,-49 0,25 0,-25-24</inkml:trace>
  <inkml:trace contextRef="#ctx0" brushRef="#br0" timeOffset="3511">2952 0,'25'25,"0"49,-1-24,-24-1,25 1,-25-25,0-1,0 26,0 0,0-26,0 1,50 0,-50 0,0 0,0-1,0 1,0 0,0 0,0 0,0-75,0 25,25-49,24-50,-24 99,0 0,0 0,-1 1,26 24,0 0,-1 0,-24 0,0 0,0 24,-25 51,0-1,0-24,0 24,0 1,0-51,0 26,0-25,0 0,0-1,0-48</inkml:trace>
  <inkml:trace contextRef="#ctx0" brushRef="#br0" timeOffset="4463">3820 198,'-25'0,"1"25,-1-25,25 25,0 24,-25-24,25 0,0 0,0 0,0-1,0 1,0 0,0 0,0 0,0-1,25 1,24 0,26 0,-1-25,25 49,-24-49,-1 0,-49 25,0-25,-25 25,0 0,0 24,-50-24,25 0,-49 25,24-50,-74 49,100-49,-26 0,0 25,1-25,-1 0,25 0,-24 0,24 0,0 0,25-25</inkml:trace>
</inkml:ink>
</file>

<file path=ppt/ink/ink2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6:57.6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inkml:trace>
</inkml:ink>
</file>

<file path=ppt/ink/ink2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6:56.3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174 125,'25'0,"74"0,0-25,-24-24,49 24,-25 0,-25 25,-49 0,25 0,-25 0,-1 0,1 0,25 0,-50 25,0 25,0 24,0-24,0 24,0-24,0-26,0 26,0 24,-25-49,25 0,-50 0,26 0,-1-1,0-24,25 25,25-25,0 0,-1 0,1 0,0 25,-25 25,0-25,0 24,0-24,0 25,0-26,0 51,0-50,0 24,-25 1,0-25,1-1,-1 1,0 0,-49 0,-1 0,1-1,-1-24,-24 0,25 0,-1 0,50 0,-49-24,24-1,26 0,-26 0,25-24,0 24,25 0,0-25,0 26</inkml:trace>
</inkml:ink>
</file>

<file path=ppt/ink/ink2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6:58.0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198 0,'0'25,"0"74,0 25,-74 0,49 50,0-100,0 26,25-51,-49 75,49-74,0 24,0-49,0 0,0 0,0 0,0-1,0 1,0 0,24-25,26 0,0 0,-26 0,1 0,0 0,25 0,-26 0,1 0,0 0,-25-25,25 0,-25 1,0-1,0 0,0 0,0 0,0 1,0-1,-25 0,0 25,0-25,1 25,-1 0,0 0,0-25,0 25,1 0,-1 0,0 0,0 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2:17.2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49 224,'50'0,"49"0,1 0,-26 0,-24-50,-1 50,1 0,-25-25,-1 25,1 0,-25 25,0 0,-49 0</inkml:trace>
  <inkml:trace contextRef="#ctx0" brushRef="#br0" timeOffset="448">0 571,'0'25,"198"-25,26 0,-26 0,-49 0,-50 0,-25 0,-49 0,0 0,0-25</inkml:trace>
  <inkml:trace contextRef="#ctx0" brushRef="#br0" timeOffset="17936">2257 323,'0'-25,"0"0,-25-24,-24 49,24 0,-25-25,1 25,-26 0,26 0,-1 0,0 0,26 0,24 25,-25-25,0 24,0 1,0 25,25-25,0-1,0 1,0 0,0 0,0 24,25-24,0 0,0 25,0-1,24-24,-49 0,0 25,25-50,-25 24,25-24,-25 50,25-25,-25 0,0-1,0 1,49 25,-49-25,0-1,0 1,0 0,0 0,0 24,0-24,0 0,0 0,-49-25,24 0,0-25,-25 25,50-50,-24 50,24-24,-50 24,50-25,0 0,-25 0,25 0,0 1,0-1,0 0,0 0,0 0,25 25,0-49,0 49,-25-25,49-25,-24 50,0-24,0-1,24 0,-49 0,25 0,-25 1,0-1,0 0,0 0,25 0,0 0,-25 1,0-1,0 0,0 0,0 0,0-49,0-25,0 49,-25-24,0 49,25 0,0 0</inkml:trace>
</inkml:ink>
</file>

<file path=ppt/ink/ink3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6:59.3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0 149,'25'0,"-25"99,0 0,0 0,0-24,0 49,0 0,0-25,0 25,0-49,0 24,0 0,0-25,0-24,0 24,0-49</inkml:trace>
  <inkml:trace contextRef="#ctx0" brushRef="#br0" timeOffset="3112">75 99,'0'0,"74"0,1 0,-1 0,-49 0,49 0,-49 0,25 0,-26 0,1 0,-25 25,25 25,-25-26,0 51,0-50,0 24,0-24,0 25,-50-1,-24-49,24 25,1-25,24 0,-25 50,1-50</inkml:trace>
  <inkml:trace contextRef="#ctx0" brushRef="#br0" timeOffset="3633">546 571,'25'0,"0"0,-1 0,1 0,25 0,24 0,1 0,-51 0,26-25,0-50,-25 75,-25-49,24-1,-24 25,0 0,0 1,-49 24,-26 0,26 0,-26 0,1 0,-1 0,51 24,-1-24,-25 25,25 0,25 0,0 0,0-1,0 26,0 0,0-1,0 26,50-26,-25-49,0 50,24 0,1-26,24 1,-24 0,24 0,1-25,-50 0,24 0,1 0,-25 0,24 0</inkml:trace>
  <inkml:trace contextRef="#ctx0" brushRef="#br0" timeOffset="4336">1216 372,'25'-25,"-1"0,1 25,25 0,24 0,-49 0,49 0,-49 0,25 25,-25 0,-1-25,-24 50,50-1,-50 1,25-50,-25 25,0 0,0-1,0 1,-25-25,0 0,-24 0,24-49,25-51,-50 26,50-1,0 26,0-26,0 51,25-26,0 25,24-49,-24 74,25-25,-1 25</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7:04.3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372 99,'-49'0,"-26"0,50 0,-24 0,24 0,-25 25,26 24,24-24,0 0,0 0,0-1,0 1,0 25,49-25,1-25,24 0,-24 0,-25 24,-1-24,1 25,0-25,-25 25,25-25,-25 50,0-26,0 26,0-25,-50 0,1 0,-26-1,50 1,-49-25,49 0,-24 0,24 0,0 0,0 0</inkml:trace>
  <inkml:trace contextRef="#ctx0" brushRef="#br0" timeOffset="703">1017 297,'-25'0,"1"25,24 0,0 24,0-24,0 25,0-25,0 24,0-24,0 50,0-51,24-24,1 0,25 0,-25-24,-1 24,26-25,-25 0,0 0,-1-25,-24 1,0 24,0 0,0-24,0-1,-24 25,-26-24,-24-1,-1 25,26 0,-1 25,25 0,0 0,1 0,-1 0,25 25,0 25,0-25,49-1,1-24,74 50</inkml:trace>
  <inkml:trace contextRef="#ctx0" brushRef="#br0" timeOffset="1407">1464 272,'49'25,"-24"25,0 49,-25-49,49 49,-49-74,0 0,0-1,25-24,-25 25,0-74,0-26,0 25,0-24,0 24,25 1,-25 24,50-25,-26 26,1-1,0 25,0 0,25 0,-26 0,1 0,0 74,0-74,-25 50,0-25,0 24,0-24,0 0,0 0,74-1,25-48,-24-76,24 26,-49 24,-26 26,-24-26,50 25,-50 0,0-49,0 49,0 0,0 1,0 48,0 1,0 25,0-25,25 24,24 1,26 24,-26-49,26 49,-26-49,26 25,-50-25,0-1,-1-24,-24 25,0 0,-24-25,-51 25,-49 25,25-26,24-24</inkml:trace>
</inkml:ink>
</file>

<file path=ppt/ink/ink3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7:07.8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0 322,'0'-50,"50"1,49-1,-25 25,1 1,-51 24,26-25,-25 25,0 0,24 25,-49 24,0 1,25-50,0 49,0 1,-1 0,-24-26,25-24,0 0,0 0,0 0,-1 0,51 0,-75-24,49-1,1-25,0 1,-26-1,-24 25,25-24,-25 24,0 0,0 0,0 0,0 1</inkml:trace>
  <inkml:trace contextRef="#ctx0" brushRef="#br0" timeOffset="728">546 793,'-25'0,"25"25,-50 0,25 0,1-25,-1 0,25-25,25 0,-1 25,26-25,-25 25,0 0,-1 0,26 0,-25 0,0 0,-1 0,1 0,0 25,0 0,-25 25,0-26,25-24,-25 25,24-25,1 0,25 0,-25 0,24 0,-24 0,25-25,-25-24,-1 24,1-49,0-1,0 50,-25 1,0-1,0 0,0 0</inkml:trace>
</inkml:ink>
</file>

<file path=ppt/ink/ink3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7:09.5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202 0,'0'74,"-25"50,-25-74,25-1,1 26,-26 24,50-74,-25 24,25-24,0 0,0 0,0 0,25-25,74 0,-24 0,73-25,-98 0,0 25,-1-25,-24 25,0-25</inkml:trace>
  <inkml:trace contextRef="#ctx0" brushRef="#br0" timeOffset="527">375 396,'0'50,"0"49,25 1,25 48,-26-73,-24 24,0 0,25-24,-25-26,25 50,-25-74,25 0,49-25,25-74</inkml:trace>
</inkml:ink>
</file>

<file path=ppt/ink/ink3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7:10.6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0,'25'0,"0"0,25 0,-50 50,0-1,0 26,-25-26,0 1,0-25,0-1,25 1</inkml:trace>
  <inkml:trace contextRef="#ctx0" brushRef="#br0" timeOffset="495">149 0,'25'0,"0"25,0 0,-25-1,0 51,0-50,0-1,0 26,0-25,0 49,0-49,0 0,0 25,-25-50</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2:15.5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0 3200</inkml:trace>
  <inkml:trace contextRef="#ctx0" brushRef="#br0" timeOffset="21465">3696 2381</inkml:trace>
  <inkml:trace contextRef="#ctx0" brushRef="#br0" timeOffset="45801">12303 0,'25'0</inkml:trace>
  <inkml:trace contextRef="#ctx0" brushRef="#br0" timeOffset="55297">2108 4985,'25'0,"49"0,1 0,24 0,-50 0,26 0,-1 0,-24 0,-25 0,24 0,-24 0,0 0,0 0</inkml:trace>
  <inkml:trace contextRef="#ctx0" brushRef="#br0" timeOffset="55793">2381 5283,'25'0,"49"0,1 0,24 0,-25 0,-24 0,24 0,-49 0,25 0,-1 0,-24 0,0 0</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2:37.5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0 893,'0'99,"0"1,0-1,0-50,0 51,0-26,0-24,0-26,0 51,0-50,0-1</inkml:trace>
  <inkml:trace contextRef="#ctx0" brushRef="#br0" timeOffset="551">273 868,'0'-25,"25"50,-25 25,0 24,0-49,0 50,0-1,0-49,0 74,0-74,0 24,0-24,0 25,0-25,25-1,49-24,-24 0,24 0,1 0,-26 0,1 0,-25 0,-1 0</inkml:trace>
  <inkml:trace contextRef="#ctx0" brushRef="#br0" timeOffset="1368">720 1166,'0'99,"0"0,0 1,0 24,0-25,0-50,0 26,0-50,0 24,0 1,0-1,0-24,0 25,0-25,0 0,0-1,0 1,0 0</inkml:trace>
  <inkml:trace contextRef="#ctx0" brushRef="#br0" timeOffset="1991">1439 1166,'0'0,"25"0,-1 0,1 0,25 0,-25 50,49 49,-49-74,49 49,-24 25,24-24,-24 24,-25-99,24 74,-24-49,0-25,0-50,0 50,-25-24,0-1,0 0</inkml:trace>
  <inkml:trace contextRef="#ctx0" brushRef="#br0" timeOffset="2552">2183 1017,'-50'0,"26"0,-51 75,50-1,1-49,-1 49,0-49,0 0,25 24,-25 1,1-50,24 25,-25 0,0 24,25-24,-50 25,50-26,-24 26,24-25,-25 0</inkml:trace>
  <inkml:trace contextRef="#ctx0" brushRef="#br0" timeOffset="3303">3051 0,'-25'50,"25"-25,-49 24,24 26,0-51,0 26,-24 49,49-49,0-1,-25-24,0 50,25-26,-25 26,25-51,-24 1,24 25,-25 24,25-49,0 74,0-74,0 50,0-1,0-24,0 98,0-24,0-24,0-51,0 50,0-24,0-1,25 25,24 1,26 24,-75-50,49-24,1 24,49 50,-49-74,-50 24,74-24,-49-25,0-25,-1 24,26 1,0 0,-1-25,-24 25,0-25</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2:48.7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0,'0'75,"0"-25,0-1,0-24,0 25,0 24,0 0,0 1,0-1,0 1,0-26,0 1,0-25,0-1,0 1</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2:49.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0,'25'0,"-25"74,0 1,0-26,0 1,0-25,0 0,0 24,0-24,49-25,51 0,-1 0,-25 0,1 0,-1 0,-24-25,-1 25,-24 0,0 0,-25 25,0 0,0 0,0 24,0-24,0 25,-25-25,-25-25,-24 24,0-24,-1 0,50 0,-24 0,24 0,-25 0,26 0,-26 0</inkml:trace>
  <inkml:trace contextRef="#ctx0" brushRef="#br0" timeOffset="896">124 74,'74'-24,"-49"24,25 0,-1-25,26 25,-26 0,26 0,-50 0,24 0,-24-25,0 25,24 0</inkml:trace>
  <inkml:trace contextRef="#ctx0" brushRef="#br0" timeOffset="1424">893 99,'-25'0,"0"25,25 25,0-1,0-24,0 0,0 0,0 24,0-24,0 0,0 0,0 0,0 24,25-49,25 0,-25 0,24 0,-24 0,25 0,-1 0,-49-25,0 1,0-1,0 0,0-25,0 26,0-1,0 0,-25 25,-24 0,24 0,0 0,0 0,1 0,-1 0,0 0</inkml:trace>
  <inkml:trace contextRef="#ctx0" brushRef="#br0" timeOffset="2376">1538 124,'-75'0,"51"50,24-26,-25-24,0 50,25-25,0 0,0 0,0-1,0 26,0 0,0-26,0 26,0-25,0 0,0-1,25-24,24 0,-24 0,25 0,-1 0,1 0,-25-24,24-1,-24 25,0-25,0 0,-25 0,25 25,-25-49,0 24,0-25,0 26,0-1,0 0,0 0,0 0,-25 0,-50 1,26-1,24 25,-25 0,26 0,-1 0,0 0,0 0,0 0,25 25,0-1,0 1</inkml:trace>
  <inkml:trace contextRef="#ctx0" brushRef="#br0" timeOffset="3353">2282 124,'-74'50,"24"-26,25 51,0-75,25 50,-24-26,24 1,0 0,0 0,0 0,0-1,0 1,0 25,0-1,24-24,1 0,25-25,-25 0,24 0,-24 0,25 0,-26 0,26 0,0 0,-50-25,49 25,-24-25,0-24,0 24,-1 0,-24-24,0-1,0 25,0-24,0-1,0 0,0 25,0 1,0-51,-74 75,24-49,1 49,24 0,0 0,-24 0,24 0,0 0,-25 0,26 0,-1 24,25 1</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2:54.0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2406,'0'-25,"124"0,149-24,0 49,123 0,26 0,-149 0,0-50,0 25,-124-24,-50-1,-25 25,-24 1,-25-1,-1 25,-24-25,25 0,0 0,0 25</inkml:trace>
  <inkml:trace contextRef="#ctx0" brushRef="#br0" timeOffset="711">645 2877,'-25'0,"0"0,0 0,1 0,-1 0,-50 50,51-50,-1 25,0 0,25-1,0 1,0 25,0-25,0-1,0 26,0-25,50 24,-26-49,26 25,0 25,24-50,0 25,-49-1,50-24,-26 25,-24-25,0 25,0-25,-1 25,-24 0,0-1,0 26,0-25,-24 0,-26-1,25 1,-49-25,-1 0,51 0,-51 0,50 0,1 0,-1 0,0 0,0-25,0 1,25-1,0 0,0 0,0 0,0-24,0 24,0-25,0 1,0-1,50 1,49-51,-74 76,25 24,24-50,-49 25,0 25,-1-25,1 25</inkml:trace>
  <inkml:trace contextRef="#ctx0" brushRef="#br0" timeOffset="1695">1290 3051,'-25'0,"-25"25,50 49,-49-24,49-1,0 26,-25-50,25 24,0-24,0 0,0 0,0-1,0 1,0 0,25-25,-1 0,51 0,-50 0,24 0,-24 0,0 0,0-25,0 0,-25-49,0 49,0-24,0 24,0-50,0 51,-50-76,25 76,0-1,0 0,25 0,-24 25,-1 0,0 0</inkml:trace>
  <inkml:trace contextRef="#ctx0" brushRef="#br0" timeOffset="2512">1811 2977,'-25'0,"0"0,0 0,0 0,1 49,-26 26,25-26,25-24,-25 49,1-24,24-25,0 0,0 24,0-24,0 0,0 0,0-1,49 1,26-25,-26 0,1 0,49 0,-49 0,24 0,-49 0,24 0,1-25,-50 1,74-76,-74 76,0-26,0-24,0 49,-24 0,-1-25,-50-24,75 49,-74-24,49 24,0 0,1 25,-26 0,25 0,0 0,25 25</inkml:trace>
  <inkml:trace contextRef="#ctx0" brushRef="#br0" timeOffset="3327">2604 2927,'0'50,"0"-26,0 1,-24 50,24-51,0 51,0-1,0-24,0-1,0-24,0 0,24 25,1-50,25 0,-25 0,24 0,-24 0,25 0,-1-25,-24 25,0-75,0 26,-25-1,0-24,0 49,0 0,0-24,0-1,-25 25,0 0,-25 1,26-1,-26 25,25 0,-74 0,49-25,26 25,-100-50,99 50,0 0,50 0</inkml:trace>
  <inkml:trace contextRef="#ctx0" brushRef="#br0" timeOffset="5023">3274 0,'0'74,"25"-24,99 99,-74-75,74 75,24 74,51 25,-50-49,-1 49,-123-124,99 49,-49 1,-75-99,25 73,-25-48,24-26,-24 25,0-24,0-51,0 76,0-26,0 25,0 50,0-74,0 49,0-25,0 25,0 0,0-25,0 0,-24-24,-1-1,0-24,0-26,25 1,-25 0,0-25,1 0,-1 0</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2T10:33:00.2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0,'0'49,"0"1,-24-25,-1 49,25-24,0 24,0-24,0-25,0 24,0-24,0 25,0-25,25 24,-1-24,1-25,0 0,0 0,24 0,-24 0,25 0,-25 0,-25-25,0 0,0-24,0-1,0 25,0-24,0-1,0 25,0 0,0-24,0 24,-25 0,0 0,0-24,0 49,25-25,-24 25,-1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434D9C-0C16-4B1B-83F6-933C2C9D09C0}" type="datetimeFigureOut">
              <a:rPr lang="en-IN" smtClean="0"/>
              <a:pPr/>
              <a:t>08-02-2024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D39F3-0AFA-4BEF-9492-A04682BF753A}" type="slidenum">
              <a:rPr lang="en-IN" smtClean="0"/>
              <a:pPr/>
              <a:t>‹#›</a:t>
            </a:fld>
            <a:endParaRPr lang="en-IN"/>
          </a:p>
        </p:txBody>
      </p:sp>
    </p:spTree>
    <p:extLst>
      <p:ext uri="{BB962C8B-B14F-4D97-AF65-F5344CB8AC3E}">
        <p14:creationId xmlns:p14="http://schemas.microsoft.com/office/powerpoint/2010/main" xmlns="" val="3797082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245071-EBC1-44B8-BE4E-0A8B07448D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526F98AC-B7DE-4056-A86A-DC09E06898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FB193631-EE81-4115-82D7-2C4CDCF9BE67}"/>
              </a:ext>
            </a:extLst>
          </p:cNvPr>
          <p:cNvSpPr>
            <a:spLocks noGrp="1"/>
          </p:cNvSpPr>
          <p:nvPr>
            <p:ph type="dt" sz="half" idx="10"/>
          </p:nvPr>
        </p:nvSpPr>
        <p:spPr/>
        <p:txBody>
          <a:bodyPr/>
          <a:lstStyle/>
          <a:p>
            <a:fld id="{2A96D22C-AD27-4E16-BEE0-16EF44D87E27}" type="datetime1">
              <a:rPr lang="en-US" smtClean="0"/>
              <a:pPr/>
              <a:t>2/8/2024</a:t>
            </a:fld>
            <a:endParaRPr lang="en-US" dirty="0"/>
          </a:p>
        </p:txBody>
      </p:sp>
      <p:sp>
        <p:nvSpPr>
          <p:cNvPr id="5" name="Footer Placeholder 4">
            <a:extLst>
              <a:ext uri="{FF2B5EF4-FFF2-40B4-BE49-F238E27FC236}">
                <a16:creationId xmlns:a16="http://schemas.microsoft.com/office/drawing/2014/main" xmlns="" id="{C5BEE041-228F-41B7-B9B6-91CB35B99DB2}"/>
              </a:ext>
            </a:extLst>
          </p:cNvPr>
          <p:cNvSpPr>
            <a:spLocks noGrp="1"/>
          </p:cNvSpPr>
          <p:nvPr>
            <p:ph type="ftr" sz="quarter" idx="11"/>
          </p:nvPr>
        </p:nvSpPr>
        <p:spPr/>
        <p:txBody>
          <a:bodyPr/>
          <a:lstStyle/>
          <a:p>
            <a:r>
              <a:rPr lang="en-US"/>
              <a:t>These slides are designed to accompany Software Engineering: A Practitioner’s Approach, 7/e (McGraw-Hill 2009). Slides copyright 2009 by Roger Pressman. </a:t>
            </a:r>
            <a:endParaRPr lang="en-US" dirty="0"/>
          </a:p>
        </p:txBody>
      </p:sp>
      <p:sp>
        <p:nvSpPr>
          <p:cNvPr id="6" name="Slide Number Placeholder 5">
            <a:extLst>
              <a:ext uri="{FF2B5EF4-FFF2-40B4-BE49-F238E27FC236}">
                <a16:creationId xmlns:a16="http://schemas.microsoft.com/office/drawing/2014/main" xmlns="" id="{B5F5124D-2CA8-47DA-AF37-E2DCEAEA01CB}"/>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xmlns="" val="1273423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4B628F-C2E4-4A76-B406-B40B711337F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F8E44B1E-842E-4DAF-B145-66372D4E7AD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3CB91A96-29D9-470F-A2A6-7A648685BF36}"/>
              </a:ext>
            </a:extLst>
          </p:cNvPr>
          <p:cNvSpPr>
            <a:spLocks noGrp="1"/>
          </p:cNvSpPr>
          <p:nvPr>
            <p:ph type="dt" sz="half" idx="10"/>
          </p:nvPr>
        </p:nvSpPr>
        <p:spPr/>
        <p:txBody>
          <a:bodyPr/>
          <a:lstStyle/>
          <a:p>
            <a:fld id="{26764E15-8D7F-4FB0-AB94-1EBA34C4295C}" type="datetime1">
              <a:rPr lang="en-US" smtClean="0"/>
              <a:pPr/>
              <a:t>2/8/2024</a:t>
            </a:fld>
            <a:endParaRPr lang="en-US" dirty="0"/>
          </a:p>
        </p:txBody>
      </p:sp>
      <p:sp>
        <p:nvSpPr>
          <p:cNvPr id="5" name="Footer Placeholder 4">
            <a:extLst>
              <a:ext uri="{FF2B5EF4-FFF2-40B4-BE49-F238E27FC236}">
                <a16:creationId xmlns:a16="http://schemas.microsoft.com/office/drawing/2014/main" xmlns="" id="{D35FC20A-15C7-49C3-94D3-FC8ACD7DBDE1}"/>
              </a:ext>
            </a:extLst>
          </p:cNvPr>
          <p:cNvSpPr>
            <a:spLocks noGrp="1"/>
          </p:cNvSpPr>
          <p:nvPr>
            <p:ph type="ftr" sz="quarter" idx="11"/>
          </p:nvPr>
        </p:nvSpPr>
        <p:spPr/>
        <p:txBody>
          <a:bodyPr/>
          <a:lstStyle/>
          <a:p>
            <a:r>
              <a:rPr lang="en-US"/>
              <a:t>These slides are designed to accompany Software Engineering: A Practitioner’s Approach, 7/e (McGraw-Hill 2009). Slides copyright 2009 by Roger Pressman. </a:t>
            </a:r>
            <a:endParaRPr lang="en-US" dirty="0"/>
          </a:p>
        </p:txBody>
      </p:sp>
      <p:sp>
        <p:nvSpPr>
          <p:cNvPr id="6" name="Slide Number Placeholder 5">
            <a:extLst>
              <a:ext uri="{FF2B5EF4-FFF2-40B4-BE49-F238E27FC236}">
                <a16:creationId xmlns:a16="http://schemas.microsoft.com/office/drawing/2014/main" xmlns="" id="{56805BE9-EC14-43DE-BA7D-EAE4A1EA94CA}"/>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xmlns="" val="3944613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EF46BCDB-37B0-4892-B178-A37169CE7CE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B5257AEE-8F69-4F07-B25A-81756490F50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39DCE58-D741-49EF-AD7C-05930A82487D}"/>
              </a:ext>
            </a:extLst>
          </p:cNvPr>
          <p:cNvSpPr>
            <a:spLocks noGrp="1"/>
          </p:cNvSpPr>
          <p:nvPr>
            <p:ph type="dt" sz="half" idx="10"/>
          </p:nvPr>
        </p:nvSpPr>
        <p:spPr/>
        <p:txBody>
          <a:bodyPr/>
          <a:lstStyle/>
          <a:p>
            <a:fld id="{419E3E4B-46AE-4572-B000-703EE187F147}" type="datetime1">
              <a:rPr lang="en-US" smtClean="0"/>
              <a:pPr/>
              <a:t>2/8/2024</a:t>
            </a:fld>
            <a:endParaRPr lang="en-US" dirty="0"/>
          </a:p>
        </p:txBody>
      </p:sp>
      <p:sp>
        <p:nvSpPr>
          <p:cNvPr id="5" name="Footer Placeholder 4">
            <a:extLst>
              <a:ext uri="{FF2B5EF4-FFF2-40B4-BE49-F238E27FC236}">
                <a16:creationId xmlns:a16="http://schemas.microsoft.com/office/drawing/2014/main" xmlns="" id="{654B0666-454E-40F3-BA1E-BE34E5B48813}"/>
              </a:ext>
            </a:extLst>
          </p:cNvPr>
          <p:cNvSpPr>
            <a:spLocks noGrp="1"/>
          </p:cNvSpPr>
          <p:nvPr>
            <p:ph type="ftr" sz="quarter" idx="11"/>
          </p:nvPr>
        </p:nvSpPr>
        <p:spPr/>
        <p:txBody>
          <a:bodyPr/>
          <a:lstStyle/>
          <a:p>
            <a:r>
              <a:rPr lang="en-US"/>
              <a:t>These slides are designed to accompany Software Engineering: A Practitioner’s Approach, 7/e (McGraw-Hill 2009). Slides copyright 2009 by Roger Pressman. </a:t>
            </a:r>
            <a:endParaRPr lang="en-US" dirty="0"/>
          </a:p>
        </p:txBody>
      </p:sp>
      <p:sp>
        <p:nvSpPr>
          <p:cNvPr id="6" name="Slide Number Placeholder 5">
            <a:extLst>
              <a:ext uri="{FF2B5EF4-FFF2-40B4-BE49-F238E27FC236}">
                <a16:creationId xmlns:a16="http://schemas.microsoft.com/office/drawing/2014/main" xmlns="" id="{52498D52-7807-4BE3-ADDB-865CFE399904}"/>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xmlns="" val="1852616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5BECD8-30AE-4F09-9311-5C041A4DABF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6233E56F-E11A-46A0-B4D6-677F15A735B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C5512EB-7E2B-4F16-9D57-EBE35E56CF7C}"/>
              </a:ext>
            </a:extLst>
          </p:cNvPr>
          <p:cNvSpPr>
            <a:spLocks noGrp="1"/>
          </p:cNvSpPr>
          <p:nvPr>
            <p:ph type="dt" sz="half" idx="10"/>
          </p:nvPr>
        </p:nvSpPr>
        <p:spPr/>
        <p:txBody>
          <a:bodyPr/>
          <a:lstStyle/>
          <a:p>
            <a:fld id="{125D9913-6FE7-4A87-8DBD-79F8FFC10814}" type="datetime1">
              <a:rPr lang="en-US" smtClean="0"/>
              <a:pPr/>
              <a:t>2/8/2024</a:t>
            </a:fld>
            <a:endParaRPr lang="en-US" dirty="0"/>
          </a:p>
        </p:txBody>
      </p:sp>
      <p:sp>
        <p:nvSpPr>
          <p:cNvPr id="5" name="Footer Placeholder 4">
            <a:extLst>
              <a:ext uri="{FF2B5EF4-FFF2-40B4-BE49-F238E27FC236}">
                <a16:creationId xmlns:a16="http://schemas.microsoft.com/office/drawing/2014/main" xmlns="" id="{297C4B9E-2BD4-4618-B83C-448FADD29D8C}"/>
              </a:ext>
            </a:extLst>
          </p:cNvPr>
          <p:cNvSpPr>
            <a:spLocks noGrp="1"/>
          </p:cNvSpPr>
          <p:nvPr>
            <p:ph type="ftr" sz="quarter" idx="11"/>
          </p:nvPr>
        </p:nvSpPr>
        <p:spPr/>
        <p:txBody>
          <a:bodyPr/>
          <a:lstStyle/>
          <a:p>
            <a:r>
              <a:rPr lang="en-US"/>
              <a:t>These slides are designed to accompany Software Engineering: A Practitioner’s Approach, 7/e (McGraw-Hill 2009). Slides copyright 2009 by Roger Pressman. </a:t>
            </a:r>
            <a:endParaRPr lang="en-US" dirty="0"/>
          </a:p>
        </p:txBody>
      </p:sp>
      <p:sp>
        <p:nvSpPr>
          <p:cNvPr id="6" name="Slide Number Placeholder 5">
            <a:extLst>
              <a:ext uri="{FF2B5EF4-FFF2-40B4-BE49-F238E27FC236}">
                <a16:creationId xmlns:a16="http://schemas.microsoft.com/office/drawing/2014/main" xmlns="" id="{68467C9C-D865-409F-9A3E-F9979ADBFE54}"/>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xmlns="" val="1234504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6EC200-0BC7-42BB-BBED-EE2D3DA0D8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99A1F9F0-F39A-4A9F-8650-80157C4444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408C592E-86C5-45C8-ABF9-8C9EAB04D6F2}"/>
              </a:ext>
            </a:extLst>
          </p:cNvPr>
          <p:cNvSpPr>
            <a:spLocks noGrp="1"/>
          </p:cNvSpPr>
          <p:nvPr>
            <p:ph type="dt" sz="half" idx="10"/>
          </p:nvPr>
        </p:nvSpPr>
        <p:spPr/>
        <p:txBody>
          <a:bodyPr/>
          <a:lstStyle/>
          <a:p>
            <a:fld id="{E7B7D8ED-852F-4193-BD42-7D5E23EE8FE7}" type="datetime1">
              <a:rPr lang="en-US" smtClean="0"/>
              <a:pPr/>
              <a:t>2/8/2024</a:t>
            </a:fld>
            <a:endParaRPr lang="en-US" dirty="0"/>
          </a:p>
        </p:txBody>
      </p:sp>
      <p:sp>
        <p:nvSpPr>
          <p:cNvPr id="5" name="Footer Placeholder 4">
            <a:extLst>
              <a:ext uri="{FF2B5EF4-FFF2-40B4-BE49-F238E27FC236}">
                <a16:creationId xmlns:a16="http://schemas.microsoft.com/office/drawing/2014/main" xmlns="" id="{DA274270-6CD6-4636-8234-BF91217CAA4F}"/>
              </a:ext>
            </a:extLst>
          </p:cNvPr>
          <p:cNvSpPr>
            <a:spLocks noGrp="1"/>
          </p:cNvSpPr>
          <p:nvPr>
            <p:ph type="ftr" sz="quarter" idx="11"/>
          </p:nvPr>
        </p:nvSpPr>
        <p:spPr/>
        <p:txBody>
          <a:bodyPr/>
          <a:lstStyle/>
          <a:p>
            <a:r>
              <a:rPr lang="en-US"/>
              <a:t>These slides are designed to accompany Software Engineering: A Practitioner’s Approach, 7/e (McGraw-Hill 2009). Slides copyright 2009 by Roger Pressman. </a:t>
            </a:r>
            <a:endParaRPr lang="en-US" dirty="0"/>
          </a:p>
        </p:txBody>
      </p:sp>
      <p:sp>
        <p:nvSpPr>
          <p:cNvPr id="6" name="Slide Number Placeholder 5">
            <a:extLst>
              <a:ext uri="{FF2B5EF4-FFF2-40B4-BE49-F238E27FC236}">
                <a16:creationId xmlns:a16="http://schemas.microsoft.com/office/drawing/2014/main" xmlns="" id="{D096F45B-5A02-4881-A25C-D3022C59551A}"/>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xmlns="" val="3524903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7D84DC-C168-4E48-A1AC-EBFB008FD0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BDB489D7-1AEA-47C1-AB25-8A8BB76CBB5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C11287B6-6788-4D48-BB63-1DD193BF0D3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A2D0A41D-DCD6-4811-9D01-419C7C068A9D}"/>
              </a:ext>
            </a:extLst>
          </p:cNvPr>
          <p:cNvSpPr>
            <a:spLocks noGrp="1"/>
          </p:cNvSpPr>
          <p:nvPr>
            <p:ph type="dt" sz="half" idx="10"/>
          </p:nvPr>
        </p:nvSpPr>
        <p:spPr/>
        <p:txBody>
          <a:bodyPr/>
          <a:lstStyle/>
          <a:p>
            <a:fld id="{A427F9F5-8B98-48BE-AAFB-6B096DCC3975}" type="datetime1">
              <a:rPr lang="en-US" smtClean="0"/>
              <a:pPr/>
              <a:t>2/8/2024</a:t>
            </a:fld>
            <a:endParaRPr lang="en-US" dirty="0"/>
          </a:p>
        </p:txBody>
      </p:sp>
      <p:sp>
        <p:nvSpPr>
          <p:cNvPr id="6" name="Footer Placeholder 5">
            <a:extLst>
              <a:ext uri="{FF2B5EF4-FFF2-40B4-BE49-F238E27FC236}">
                <a16:creationId xmlns:a16="http://schemas.microsoft.com/office/drawing/2014/main" xmlns="" id="{06474FFE-39F2-49F1-AB0A-837AF2656C57}"/>
              </a:ext>
            </a:extLst>
          </p:cNvPr>
          <p:cNvSpPr>
            <a:spLocks noGrp="1"/>
          </p:cNvSpPr>
          <p:nvPr>
            <p:ph type="ftr" sz="quarter" idx="11"/>
          </p:nvPr>
        </p:nvSpPr>
        <p:spPr/>
        <p:txBody>
          <a:bodyPr/>
          <a:lstStyle/>
          <a:p>
            <a:r>
              <a:rPr lang="en-US"/>
              <a:t>These slides are designed to accompany Software Engineering: A Practitioner’s Approach, 7/e (McGraw-Hill 2009). Slides copyright 2009 by Roger Pressman. </a:t>
            </a:r>
            <a:endParaRPr lang="en-US" dirty="0"/>
          </a:p>
        </p:txBody>
      </p:sp>
      <p:sp>
        <p:nvSpPr>
          <p:cNvPr id="7" name="Slide Number Placeholder 6">
            <a:extLst>
              <a:ext uri="{FF2B5EF4-FFF2-40B4-BE49-F238E27FC236}">
                <a16:creationId xmlns:a16="http://schemas.microsoft.com/office/drawing/2014/main" xmlns="" id="{70DB7FF1-6A9E-43F9-8DEF-2419D44EA17E}"/>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xmlns="" val="3539082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384889-9230-44DC-A8E9-89DE3CC0D9C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FB76A3B-6396-4329-9088-FAE4E0D783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521C6998-3130-457D-A97D-4E2003D7088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93344291-8040-48EA-82E7-7028C82388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7C6305C2-A04A-4E73-80A5-5ADC2D20BAE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EEE8CCBF-747E-4D12-BF9B-26038042DF00}"/>
              </a:ext>
            </a:extLst>
          </p:cNvPr>
          <p:cNvSpPr>
            <a:spLocks noGrp="1"/>
          </p:cNvSpPr>
          <p:nvPr>
            <p:ph type="dt" sz="half" idx="10"/>
          </p:nvPr>
        </p:nvSpPr>
        <p:spPr/>
        <p:txBody>
          <a:bodyPr/>
          <a:lstStyle/>
          <a:p>
            <a:fld id="{1491E2ED-2B94-46AD-92BE-E7356CC7D8E9}" type="datetime1">
              <a:rPr lang="en-US" smtClean="0"/>
              <a:pPr/>
              <a:t>2/8/2024</a:t>
            </a:fld>
            <a:endParaRPr lang="en-US" dirty="0"/>
          </a:p>
        </p:txBody>
      </p:sp>
      <p:sp>
        <p:nvSpPr>
          <p:cNvPr id="8" name="Footer Placeholder 7">
            <a:extLst>
              <a:ext uri="{FF2B5EF4-FFF2-40B4-BE49-F238E27FC236}">
                <a16:creationId xmlns:a16="http://schemas.microsoft.com/office/drawing/2014/main" xmlns="" id="{5658C73A-1639-4179-808D-9862D961401A}"/>
              </a:ext>
            </a:extLst>
          </p:cNvPr>
          <p:cNvSpPr>
            <a:spLocks noGrp="1"/>
          </p:cNvSpPr>
          <p:nvPr>
            <p:ph type="ftr" sz="quarter" idx="11"/>
          </p:nvPr>
        </p:nvSpPr>
        <p:spPr/>
        <p:txBody>
          <a:bodyPr/>
          <a:lstStyle/>
          <a:p>
            <a:r>
              <a:rPr lang="en-US"/>
              <a:t>These slides are designed to accompany Software Engineering: A Practitioner’s Approach, 7/e (McGraw-Hill 2009). Slides copyright 2009 by Roger Pressman. </a:t>
            </a:r>
            <a:endParaRPr lang="en-US" dirty="0"/>
          </a:p>
        </p:txBody>
      </p:sp>
      <p:sp>
        <p:nvSpPr>
          <p:cNvPr id="9" name="Slide Number Placeholder 8">
            <a:extLst>
              <a:ext uri="{FF2B5EF4-FFF2-40B4-BE49-F238E27FC236}">
                <a16:creationId xmlns:a16="http://schemas.microsoft.com/office/drawing/2014/main" xmlns="" id="{88144871-5BC9-4611-B6AE-0CA8667E5493}"/>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xmlns="" val="3392434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1CF65D-403C-4CCE-B44F-020DCDE9A6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646709C7-FC6D-4CCF-A520-5F09EEEE7020}"/>
              </a:ext>
            </a:extLst>
          </p:cNvPr>
          <p:cNvSpPr>
            <a:spLocks noGrp="1"/>
          </p:cNvSpPr>
          <p:nvPr>
            <p:ph type="dt" sz="half" idx="10"/>
          </p:nvPr>
        </p:nvSpPr>
        <p:spPr/>
        <p:txBody>
          <a:bodyPr/>
          <a:lstStyle/>
          <a:p>
            <a:fld id="{36C15218-14F4-42AB-932D-E7F794C043D2}" type="datetime1">
              <a:rPr lang="en-US" smtClean="0"/>
              <a:pPr/>
              <a:t>2/8/2024</a:t>
            </a:fld>
            <a:endParaRPr lang="en-US" dirty="0"/>
          </a:p>
        </p:txBody>
      </p:sp>
      <p:sp>
        <p:nvSpPr>
          <p:cNvPr id="4" name="Footer Placeholder 3">
            <a:extLst>
              <a:ext uri="{FF2B5EF4-FFF2-40B4-BE49-F238E27FC236}">
                <a16:creationId xmlns:a16="http://schemas.microsoft.com/office/drawing/2014/main" xmlns="" id="{BBFFA174-B08E-4E2B-B0E0-29F1496F2DDE}"/>
              </a:ext>
            </a:extLst>
          </p:cNvPr>
          <p:cNvSpPr>
            <a:spLocks noGrp="1"/>
          </p:cNvSpPr>
          <p:nvPr>
            <p:ph type="ftr" sz="quarter" idx="11"/>
          </p:nvPr>
        </p:nvSpPr>
        <p:spPr/>
        <p:txBody>
          <a:bodyPr/>
          <a:lstStyle/>
          <a:p>
            <a:r>
              <a:rPr lang="en-US"/>
              <a:t>These slides are designed to accompany Software Engineering: A Practitioner’s Approach, 7/e (McGraw-Hill 2009). Slides copyright 2009 by Roger Pressman. </a:t>
            </a:r>
            <a:endParaRPr lang="en-US" dirty="0"/>
          </a:p>
        </p:txBody>
      </p:sp>
      <p:sp>
        <p:nvSpPr>
          <p:cNvPr id="5" name="Slide Number Placeholder 4">
            <a:extLst>
              <a:ext uri="{FF2B5EF4-FFF2-40B4-BE49-F238E27FC236}">
                <a16:creationId xmlns:a16="http://schemas.microsoft.com/office/drawing/2014/main" xmlns="" id="{56C466E9-6B29-4FDE-B615-A5D022CDF6F6}"/>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xmlns="" val="2112001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1C6F6B8-7D43-4D9B-8595-686792E10579}"/>
              </a:ext>
            </a:extLst>
          </p:cNvPr>
          <p:cNvSpPr>
            <a:spLocks noGrp="1"/>
          </p:cNvSpPr>
          <p:nvPr>
            <p:ph type="dt" sz="half" idx="10"/>
          </p:nvPr>
        </p:nvSpPr>
        <p:spPr/>
        <p:txBody>
          <a:bodyPr/>
          <a:lstStyle/>
          <a:p>
            <a:fld id="{2A78F092-252F-4F6E-AF0F-5B3F9931663C}" type="datetime1">
              <a:rPr lang="en-US" smtClean="0"/>
              <a:pPr/>
              <a:t>2/8/2024</a:t>
            </a:fld>
            <a:endParaRPr lang="en-US" dirty="0"/>
          </a:p>
        </p:txBody>
      </p:sp>
      <p:sp>
        <p:nvSpPr>
          <p:cNvPr id="3" name="Footer Placeholder 2">
            <a:extLst>
              <a:ext uri="{FF2B5EF4-FFF2-40B4-BE49-F238E27FC236}">
                <a16:creationId xmlns:a16="http://schemas.microsoft.com/office/drawing/2014/main" xmlns="" id="{8AC03377-F090-4E97-907C-A911264D8C0E}"/>
              </a:ext>
            </a:extLst>
          </p:cNvPr>
          <p:cNvSpPr>
            <a:spLocks noGrp="1"/>
          </p:cNvSpPr>
          <p:nvPr>
            <p:ph type="ftr" sz="quarter" idx="11"/>
          </p:nvPr>
        </p:nvSpPr>
        <p:spPr/>
        <p:txBody>
          <a:bodyPr/>
          <a:lstStyle/>
          <a:p>
            <a:r>
              <a:rPr lang="en-US"/>
              <a:t>These slides are designed to accompany Software Engineering: A Practitioner’s Approach, 7/e (McGraw-Hill 2009). Slides copyright 2009 by Roger Pressman. </a:t>
            </a:r>
            <a:endParaRPr lang="en-US" dirty="0"/>
          </a:p>
        </p:txBody>
      </p:sp>
      <p:sp>
        <p:nvSpPr>
          <p:cNvPr id="4" name="Slide Number Placeholder 3">
            <a:extLst>
              <a:ext uri="{FF2B5EF4-FFF2-40B4-BE49-F238E27FC236}">
                <a16:creationId xmlns:a16="http://schemas.microsoft.com/office/drawing/2014/main" xmlns="" id="{F1C0CE59-F943-43FE-A7D3-3A21073D2FEA}"/>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xmlns="" val="4011151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26849E-B4E2-4C38-93C1-C402EAA04B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D26921E0-B741-4F30-A936-ABC35CD7FB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BC0855A9-DB91-4712-B7DF-3A2C641CF3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91FF95B8-563C-46DC-8875-3B76DFD4CDBE}"/>
              </a:ext>
            </a:extLst>
          </p:cNvPr>
          <p:cNvSpPr>
            <a:spLocks noGrp="1"/>
          </p:cNvSpPr>
          <p:nvPr>
            <p:ph type="dt" sz="half" idx="10"/>
          </p:nvPr>
        </p:nvSpPr>
        <p:spPr/>
        <p:txBody>
          <a:bodyPr/>
          <a:lstStyle/>
          <a:p>
            <a:fld id="{8CD001B3-70DF-425B-9B07-F75C6F5904C8}" type="datetime1">
              <a:rPr lang="en-US" smtClean="0"/>
              <a:pPr/>
              <a:t>2/8/2024</a:t>
            </a:fld>
            <a:endParaRPr lang="en-US" dirty="0"/>
          </a:p>
        </p:txBody>
      </p:sp>
      <p:sp>
        <p:nvSpPr>
          <p:cNvPr id="6" name="Footer Placeholder 5">
            <a:extLst>
              <a:ext uri="{FF2B5EF4-FFF2-40B4-BE49-F238E27FC236}">
                <a16:creationId xmlns:a16="http://schemas.microsoft.com/office/drawing/2014/main" xmlns="" id="{2438B517-CA92-48EC-AAB6-7D38ED95A353}"/>
              </a:ext>
            </a:extLst>
          </p:cNvPr>
          <p:cNvSpPr>
            <a:spLocks noGrp="1"/>
          </p:cNvSpPr>
          <p:nvPr>
            <p:ph type="ftr" sz="quarter" idx="11"/>
          </p:nvPr>
        </p:nvSpPr>
        <p:spPr/>
        <p:txBody>
          <a:bodyPr/>
          <a:lstStyle/>
          <a:p>
            <a:r>
              <a:rPr lang="en-US"/>
              <a:t>These slides are designed to accompany Software Engineering: A Practitioner’s Approach, 7/e (McGraw-Hill 2009). Slides copyright 2009 by Roger Pressman. </a:t>
            </a:r>
            <a:endParaRPr lang="en-US" dirty="0"/>
          </a:p>
        </p:txBody>
      </p:sp>
      <p:sp>
        <p:nvSpPr>
          <p:cNvPr id="7" name="Slide Number Placeholder 6">
            <a:extLst>
              <a:ext uri="{FF2B5EF4-FFF2-40B4-BE49-F238E27FC236}">
                <a16:creationId xmlns:a16="http://schemas.microsoft.com/office/drawing/2014/main" xmlns="" id="{43A2E568-B6CE-41AA-8E5A-48B5A98408F3}"/>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xmlns="" val="1589914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A504EE-1BD4-4588-B86A-1AC5285356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AF0B1427-51D1-46D1-BA92-FA6C1E653C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2CEE0208-2894-4897-AA17-01911BF5E6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DC6A39DD-BF3D-4BD7-B82F-1AA0342979BC}"/>
              </a:ext>
            </a:extLst>
          </p:cNvPr>
          <p:cNvSpPr>
            <a:spLocks noGrp="1"/>
          </p:cNvSpPr>
          <p:nvPr>
            <p:ph type="dt" sz="half" idx="10"/>
          </p:nvPr>
        </p:nvSpPr>
        <p:spPr/>
        <p:txBody>
          <a:bodyPr/>
          <a:lstStyle/>
          <a:p>
            <a:fld id="{7BC5FA23-3D9F-4D6C-8BF5-C34FA304EC58}" type="datetime1">
              <a:rPr lang="en-US" smtClean="0"/>
              <a:pPr/>
              <a:t>2/8/2024</a:t>
            </a:fld>
            <a:endParaRPr lang="en-US" dirty="0"/>
          </a:p>
        </p:txBody>
      </p:sp>
      <p:sp>
        <p:nvSpPr>
          <p:cNvPr id="6" name="Footer Placeholder 5">
            <a:extLst>
              <a:ext uri="{FF2B5EF4-FFF2-40B4-BE49-F238E27FC236}">
                <a16:creationId xmlns:a16="http://schemas.microsoft.com/office/drawing/2014/main" xmlns="" id="{F6ABD5EF-CE28-43E8-BE69-B8E1070A0F0D}"/>
              </a:ext>
            </a:extLst>
          </p:cNvPr>
          <p:cNvSpPr>
            <a:spLocks noGrp="1"/>
          </p:cNvSpPr>
          <p:nvPr>
            <p:ph type="ftr" sz="quarter" idx="11"/>
          </p:nvPr>
        </p:nvSpPr>
        <p:spPr/>
        <p:txBody>
          <a:bodyPr/>
          <a:lstStyle/>
          <a:p>
            <a:r>
              <a:rPr lang="en-US"/>
              <a:t>These slides are designed to accompany Software Engineering: A Practitioner’s Approach, 7/e (McGraw-Hill 2009). Slides copyright 2009 by Roger Pressman. </a:t>
            </a:r>
            <a:endParaRPr lang="en-US" dirty="0"/>
          </a:p>
        </p:txBody>
      </p:sp>
      <p:sp>
        <p:nvSpPr>
          <p:cNvPr id="7" name="Slide Number Placeholder 6">
            <a:extLst>
              <a:ext uri="{FF2B5EF4-FFF2-40B4-BE49-F238E27FC236}">
                <a16:creationId xmlns:a16="http://schemas.microsoft.com/office/drawing/2014/main" xmlns="" id="{02F184AE-632A-4CDF-AA07-F2DD84960F8A}"/>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xmlns="" val="187621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35F9E32A-DE90-4AE4-A482-DBD0D624FC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2C43197D-CB1A-4B31-B5B1-0CA51F912F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DEB13D5-12E0-4A70-A167-BFE32501E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D859CF-340E-4684-B560-C98CA73769D8}" type="datetime1">
              <a:rPr lang="en-US" smtClean="0"/>
              <a:pPr/>
              <a:t>2/8/2024</a:t>
            </a:fld>
            <a:endParaRPr lang="en-US" dirty="0"/>
          </a:p>
        </p:txBody>
      </p:sp>
      <p:sp>
        <p:nvSpPr>
          <p:cNvPr id="5" name="Footer Placeholder 4">
            <a:extLst>
              <a:ext uri="{FF2B5EF4-FFF2-40B4-BE49-F238E27FC236}">
                <a16:creationId xmlns:a16="http://schemas.microsoft.com/office/drawing/2014/main" xmlns="" id="{07961880-2BD3-4573-AD5E-A0EBBD07EB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These slides are designed to accompany Software Engineering: A Practitioner’s Approach, 7/e (McGraw-Hill 2009). Slides copyright 2009 by Roger Pressman. </a:t>
            </a:r>
            <a:endParaRPr lang="en-US" dirty="0"/>
          </a:p>
        </p:txBody>
      </p:sp>
      <p:sp>
        <p:nvSpPr>
          <p:cNvPr id="6" name="Slide Number Placeholder 5">
            <a:extLst>
              <a:ext uri="{FF2B5EF4-FFF2-40B4-BE49-F238E27FC236}">
                <a16:creationId xmlns:a16="http://schemas.microsoft.com/office/drawing/2014/main" xmlns="" id="{F6A3F274-714B-424A-B6B9-5E1738C9B8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pic>
        <p:nvPicPr>
          <p:cNvPr id="7" name="Picture 6">
            <a:extLst>
              <a:ext uri="{FF2B5EF4-FFF2-40B4-BE49-F238E27FC236}">
                <a16:creationId xmlns:a16="http://schemas.microsoft.com/office/drawing/2014/main" xmlns="" id="{F3247C5E-022D-4C05-A9B2-13A03B7F933D}"/>
              </a:ext>
            </a:extLst>
          </p:cNvPr>
          <p:cNvPicPr>
            <a:picLocks noChangeAspect="1"/>
          </p:cNvPicPr>
          <p:nvPr userDrawn="1"/>
        </p:nvPicPr>
        <p:blipFill>
          <a:blip r:embed="rId13"/>
          <a:stretch>
            <a:fillRect/>
          </a:stretch>
        </p:blipFill>
        <p:spPr>
          <a:xfrm>
            <a:off x="9269129" y="133073"/>
            <a:ext cx="2836244" cy="894833"/>
          </a:xfrm>
          <a:prstGeom prst="rect">
            <a:avLst/>
          </a:prstGeom>
        </p:spPr>
      </p:pic>
    </p:spTree>
    <p:extLst>
      <p:ext uri="{BB962C8B-B14F-4D97-AF65-F5344CB8AC3E}">
        <p14:creationId xmlns:p14="http://schemas.microsoft.com/office/powerpoint/2010/main" xmlns="" val="152015020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image" Target="../media/image113.gif"/><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3" Type="http://schemas.openxmlformats.org/officeDocument/2006/relationships/image" Target="../media/image71.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84.png"/><Relationship Id="rId21" Type="http://schemas.openxmlformats.org/officeDocument/2006/relationships/image" Target="../media/image75.png"/><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88.png"/><Relationship Id="rId50" Type="http://schemas.openxmlformats.org/officeDocument/2006/relationships/customXml" Target="../ink/ink25.xml"/><Relationship Id="rId55" Type="http://schemas.openxmlformats.org/officeDocument/2006/relationships/customXml" Target="../ink/ink28.xml"/><Relationship Id="rId63" Type="http://schemas.openxmlformats.org/officeDocument/2006/relationships/customXml" Target="../ink/ink32.xml"/><Relationship Id="rId68" Type="http://schemas.openxmlformats.org/officeDocument/2006/relationships/image" Target="../media/image98.png"/><Relationship Id="rId7" Type="http://schemas.openxmlformats.org/officeDocument/2006/relationships/image" Target="../media/image68.png"/><Relationship Id="rId2" Type="http://schemas.openxmlformats.org/officeDocument/2006/relationships/customXml" Target="../ink/ink1.xml"/><Relationship Id="rId16" Type="http://schemas.openxmlformats.org/officeDocument/2006/relationships/customXml" Target="../ink/ink8.xml"/><Relationship Id="rId29"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70.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83.png"/><Relationship Id="rId40" Type="http://schemas.openxmlformats.org/officeDocument/2006/relationships/customXml" Target="../ink/ink20.xml"/><Relationship Id="rId45" Type="http://schemas.openxmlformats.org/officeDocument/2006/relationships/image" Target="../media/image87.png"/><Relationship Id="rId53" Type="http://schemas.openxmlformats.org/officeDocument/2006/relationships/image" Target="../media/image91.png"/><Relationship Id="rId58" Type="http://schemas.openxmlformats.org/officeDocument/2006/relationships/image" Target="../media/image93.png"/><Relationship Id="rId66" Type="http://schemas.openxmlformats.org/officeDocument/2006/relationships/image" Target="../media/image97.png"/><Relationship Id="rId5" Type="http://schemas.openxmlformats.org/officeDocument/2006/relationships/image" Target="../media/image67.png"/><Relationship Id="rId15" Type="http://schemas.openxmlformats.org/officeDocument/2006/relationships/image" Target="../media/image72.png"/><Relationship Id="rId23" Type="http://schemas.openxmlformats.org/officeDocument/2006/relationships/image" Target="../media/image76.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89.png"/><Relationship Id="rId57" Type="http://schemas.openxmlformats.org/officeDocument/2006/relationships/customXml" Target="../ink/ink29.xml"/><Relationship Id="rId61" Type="http://schemas.openxmlformats.org/officeDocument/2006/relationships/customXml" Target="../ink/ink31.xml"/><Relationship Id="rId10" Type="http://schemas.openxmlformats.org/officeDocument/2006/relationships/customXml" Target="../ink/ink5.xml"/><Relationship Id="rId19" Type="http://schemas.openxmlformats.org/officeDocument/2006/relationships/image" Target="../media/image74.png"/><Relationship Id="rId31" Type="http://schemas.openxmlformats.org/officeDocument/2006/relationships/image" Target="../media/image80.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image" Target="../media/image94.png"/><Relationship Id="rId65" Type="http://schemas.openxmlformats.org/officeDocument/2006/relationships/customXml" Target="../ink/ink33.xml"/><Relationship Id="rId4" Type="http://schemas.openxmlformats.org/officeDocument/2006/relationships/customXml" Target="../ink/ink2.xml"/><Relationship Id="rId9" Type="http://schemas.openxmlformats.org/officeDocument/2006/relationships/image" Target="../media/image69.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78.png"/><Relationship Id="rId30" Type="http://schemas.openxmlformats.org/officeDocument/2006/relationships/customXml" Target="../ink/ink15.xml"/><Relationship Id="rId35" Type="http://schemas.openxmlformats.org/officeDocument/2006/relationships/image" Target="../media/image82.png"/><Relationship Id="rId43" Type="http://schemas.openxmlformats.org/officeDocument/2006/relationships/image" Target="../media/image86.png"/><Relationship Id="rId48" Type="http://schemas.openxmlformats.org/officeDocument/2006/relationships/customXml" Target="../ink/ink24.xml"/><Relationship Id="rId56" Type="http://schemas.openxmlformats.org/officeDocument/2006/relationships/image" Target="../media/image92.png"/><Relationship Id="rId64" Type="http://schemas.openxmlformats.org/officeDocument/2006/relationships/image" Target="../media/image96.png"/><Relationship Id="rId8" Type="http://schemas.openxmlformats.org/officeDocument/2006/relationships/customXml" Target="../ink/ink4.xml"/><Relationship Id="rId51" Type="http://schemas.openxmlformats.org/officeDocument/2006/relationships/image" Target="../media/image90.png"/><Relationship Id="rId3" Type="http://schemas.openxmlformats.org/officeDocument/2006/relationships/image" Target="../media/image66.png"/><Relationship Id="rId12" Type="http://schemas.openxmlformats.org/officeDocument/2006/relationships/customXml" Target="../ink/ink6.xml"/><Relationship Id="rId17" Type="http://schemas.openxmlformats.org/officeDocument/2006/relationships/image" Target="../media/image73.png"/><Relationship Id="rId25" Type="http://schemas.openxmlformats.org/officeDocument/2006/relationships/image" Target="../media/image77.png"/><Relationship Id="rId33" Type="http://schemas.openxmlformats.org/officeDocument/2006/relationships/image" Target="../media/image81.png"/><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customXml" Target="../ink/ink30.xml"/><Relationship Id="rId67" Type="http://schemas.openxmlformats.org/officeDocument/2006/relationships/customXml" Target="../ink/ink34.xml"/><Relationship Id="rId20" Type="http://schemas.openxmlformats.org/officeDocument/2006/relationships/customXml" Target="../ink/ink10.xml"/><Relationship Id="rId41" Type="http://schemas.openxmlformats.org/officeDocument/2006/relationships/image" Target="../media/image85.png"/><Relationship Id="rId54" Type="http://schemas.openxmlformats.org/officeDocument/2006/relationships/customXml" Target="../ink/ink27.xml"/><Relationship Id="rId62" Type="http://schemas.openxmlformats.org/officeDocument/2006/relationships/image" Target="../media/image9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0.gi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hyperlink" Target="https://www.visual-paradigm.com/scrum/extreme-programming-vs-scrum/"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1.gif"/><Relationship Id="rId2" Type="http://schemas.openxmlformats.org/officeDocument/2006/relationships/image" Target="../media/image1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6156" y="1174282"/>
            <a:ext cx="8870112" cy="2227286"/>
          </a:xfrm>
        </p:spPr>
        <p:txBody>
          <a:bodyPr/>
          <a:lstStyle/>
          <a:p>
            <a:r>
              <a:rPr lang="en-IN"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ESTIMATION FOR</a:t>
            </a:r>
            <a:br>
              <a:rPr lang="en-IN"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r>
              <a:rPr lang="en-IN"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SOFTWARE PROJECTS</a:t>
            </a:r>
          </a:p>
        </p:txBody>
      </p:sp>
      <p:sp>
        <p:nvSpPr>
          <p:cNvPr id="3" name="Subtitle 2"/>
          <p:cNvSpPr>
            <a:spLocks noGrp="1"/>
          </p:cNvSpPr>
          <p:nvPr>
            <p:ph type="subTitle" idx="1"/>
          </p:nvPr>
        </p:nvSpPr>
        <p:spPr>
          <a:xfrm>
            <a:off x="989212" y="3825079"/>
            <a:ext cx="9144000" cy="1655762"/>
          </a:xfrm>
        </p:spPr>
        <p:txBody>
          <a:bodyPr>
            <a:normAutofit/>
          </a:bodyPr>
          <a:lstStyle/>
          <a:p>
            <a:r>
              <a:rPr lang="en-IN" sz="3200" b="1" dirty="0" smtClean="0">
                <a:latin typeface="Cambria" panose="02040503050406030204" pitchFamily="18" charset="0"/>
                <a:ea typeface="Cambria" panose="02040503050406030204" pitchFamily="18" charset="0"/>
              </a:rPr>
              <a:t>Sample problems </a:t>
            </a:r>
            <a:r>
              <a:rPr lang="en-IN" sz="3200" b="1" smtClean="0">
                <a:latin typeface="Cambria" panose="02040503050406030204" pitchFamily="18" charset="0"/>
                <a:ea typeface="Cambria" panose="02040503050406030204" pitchFamily="18" charset="0"/>
              </a:rPr>
              <a:t>and solutions</a:t>
            </a:r>
            <a:endParaRPr lang="en-IN" sz="3200" b="1" dirty="0">
              <a:latin typeface="Cambria" panose="02040503050406030204" pitchFamily="18" charset="0"/>
              <a:ea typeface="Cambria" panose="02040503050406030204" pitchFamily="18" charset="0"/>
            </a:endParaRPr>
          </a:p>
          <a:p>
            <a:r>
              <a:rPr lang="en-IN" sz="3200" b="1" dirty="0">
                <a:latin typeface="Cambria" panose="02040503050406030204" pitchFamily="18" charset="0"/>
                <a:ea typeface="Cambria" panose="02040503050406030204" pitchFamily="18" charset="0"/>
              </a:rPr>
              <a:t>Unit II</a:t>
            </a:r>
          </a:p>
        </p:txBody>
      </p:sp>
      <p:pic>
        <p:nvPicPr>
          <p:cNvPr id="5" name="Picture 4">
            <a:extLst>
              <a:ext uri="{FF2B5EF4-FFF2-40B4-BE49-F238E27FC236}">
                <a16:creationId xmlns:a16="http://schemas.microsoft.com/office/drawing/2014/main" xmlns="" id="{76DE66AE-9744-4A6B-BBBC-F08F6CB9E6D0}"/>
              </a:ext>
            </a:extLst>
          </p:cNvPr>
          <p:cNvPicPr>
            <a:picLocks noChangeAspect="1"/>
          </p:cNvPicPr>
          <p:nvPr/>
        </p:nvPicPr>
        <p:blipFill>
          <a:blip r:embed="rId2"/>
          <a:stretch>
            <a:fillRect/>
          </a:stretch>
        </p:blipFill>
        <p:spPr>
          <a:xfrm>
            <a:off x="9288379" y="8464"/>
            <a:ext cx="2836244" cy="742307"/>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4</a:t>
            </a:r>
          </a:p>
        </p:txBody>
      </p:sp>
      <p:pic>
        <p:nvPicPr>
          <p:cNvPr id="122882" name="Picture 2"/>
          <p:cNvPicPr>
            <a:picLocks noChangeAspect="1" noChangeArrowheads="1"/>
          </p:cNvPicPr>
          <p:nvPr/>
        </p:nvPicPr>
        <p:blipFill>
          <a:blip r:embed="rId2"/>
          <a:srcRect/>
          <a:stretch>
            <a:fillRect/>
          </a:stretch>
        </p:blipFill>
        <p:spPr bwMode="auto">
          <a:xfrm>
            <a:off x="1524000" y="2214555"/>
            <a:ext cx="8929718" cy="1704975"/>
          </a:xfrm>
          <a:prstGeom prst="rect">
            <a:avLst/>
          </a:prstGeom>
          <a:noFill/>
          <a:ln w="9525">
            <a:noFill/>
            <a:miter lim="800000"/>
            <a:headEnd/>
            <a:tailEnd/>
          </a:ln>
          <a:effectLst/>
        </p:spPr>
      </p:pic>
      <p:pic>
        <p:nvPicPr>
          <p:cNvPr id="122883" name="Picture 3"/>
          <p:cNvPicPr>
            <a:picLocks noGrp="1" noChangeAspect="1" noChangeArrowheads="1"/>
          </p:cNvPicPr>
          <p:nvPr>
            <p:ph idx="1"/>
          </p:nvPr>
        </p:nvPicPr>
        <p:blipFill>
          <a:blip r:embed="rId3"/>
          <a:srcRect/>
          <a:stretch>
            <a:fillRect/>
          </a:stretch>
        </p:blipFill>
        <p:spPr bwMode="auto">
          <a:xfrm>
            <a:off x="2238349" y="4214818"/>
            <a:ext cx="4981575" cy="1162050"/>
          </a:xfrm>
          <a:prstGeom prst="rect">
            <a:avLst/>
          </a:prstGeom>
          <a:noFill/>
          <a:ln w="9525">
            <a:noFill/>
            <a:miter lim="800000"/>
            <a:headEnd/>
            <a:tailEnd/>
          </a:ln>
          <a:effectLst/>
        </p:spPr>
      </p:pic>
      <p:sp>
        <p:nvSpPr>
          <p:cNvPr id="6" name="TextBox 5"/>
          <p:cNvSpPr txBox="1"/>
          <p:nvPr/>
        </p:nvSpPr>
        <p:spPr>
          <a:xfrm>
            <a:off x="3095604" y="5143512"/>
            <a:ext cx="1428760" cy="369332"/>
          </a:xfrm>
          <a:prstGeom prst="rect">
            <a:avLst/>
          </a:prstGeom>
          <a:solidFill>
            <a:srgbClr val="FFFFFF"/>
          </a:solidFill>
        </p:spPr>
        <p:txBody>
          <a:bodyPr wrap="square" rtlCol="0">
            <a:spAutoFit/>
          </a:bodyPr>
          <a:lstStyle/>
          <a:p>
            <a:endParaRPr lang="en-IN" dirty="0"/>
          </a:p>
        </p:txBody>
      </p:sp>
      <p:pic>
        <p:nvPicPr>
          <p:cNvPr id="122884" name="Picture 4"/>
          <p:cNvPicPr>
            <a:picLocks noChangeAspect="1" noChangeArrowheads="1"/>
          </p:cNvPicPr>
          <p:nvPr/>
        </p:nvPicPr>
        <p:blipFill>
          <a:blip r:embed="rId4"/>
          <a:srcRect/>
          <a:stretch>
            <a:fillRect/>
          </a:stretch>
        </p:blipFill>
        <p:spPr bwMode="auto">
          <a:xfrm>
            <a:off x="2809852" y="5143512"/>
            <a:ext cx="2133600" cy="266700"/>
          </a:xfrm>
          <a:prstGeom prst="rect">
            <a:avLst/>
          </a:prstGeom>
          <a:noFill/>
          <a:ln w="9525">
            <a:noFill/>
            <a:miter lim="800000"/>
            <a:headEnd/>
            <a:tailEnd/>
          </a:ln>
          <a:effectLst/>
        </p:spPr>
      </p:pic>
    </p:spTree>
    <p:extLst>
      <p:ext uri="{BB962C8B-B14F-4D97-AF65-F5344CB8AC3E}">
        <p14:creationId xmlns:p14="http://schemas.microsoft.com/office/powerpoint/2010/main" xmlns="" val="4453284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729456B-75EC-4B7E-9425-C91E1B903941}" type="slidenum">
              <a:rPr lang="en-US" smtClean="0"/>
              <a:pPr>
                <a:defRPr/>
              </a:pPr>
              <a:t>100</a:t>
            </a:fld>
            <a:endParaRPr lang="en-US"/>
          </a:p>
        </p:txBody>
      </p:sp>
      <p:pic>
        <p:nvPicPr>
          <p:cNvPr id="114690" name="Picture 2"/>
          <p:cNvPicPr>
            <a:picLocks noChangeAspect="1" noChangeArrowheads="1"/>
          </p:cNvPicPr>
          <p:nvPr/>
        </p:nvPicPr>
        <p:blipFill>
          <a:blip r:embed="rId2"/>
          <a:srcRect/>
          <a:stretch>
            <a:fillRect/>
          </a:stretch>
        </p:blipFill>
        <p:spPr bwMode="auto">
          <a:xfrm>
            <a:off x="1729740" y="0"/>
            <a:ext cx="8938260" cy="6858000"/>
          </a:xfrm>
          <a:prstGeom prst="rect">
            <a:avLst/>
          </a:prstGeom>
          <a:noFill/>
          <a:ln w="9525">
            <a:noFill/>
            <a:miter lim="800000"/>
            <a:headEnd/>
            <a:tailEnd/>
          </a:ln>
          <a:effectLst/>
        </p:spPr>
      </p:pic>
      <p:pic>
        <p:nvPicPr>
          <p:cNvPr id="114692" name="Picture 4" descr="Target Goal - A PowerPoint Template from PresenterMedia.com"/>
          <p:cNvPicPr>
            <a:picLocks noChangeAspect="1" noChangeArrowheads="1" noCrop="1"/>
          </p:cNvPicPr>
          <p:nvPr/>
        </p:nvPicPr>
        <p:blipFill>
          <a:blip r:embed="rId3"/>
          <a:srcRect/>
          <a:stretch>
            <a:fillRect/>
          </a:stretch>
        </p:blipFill>
        <p:spPr bwMode="auto">
          <a:xfrm>
            <a:off x="8991600" y="3124200"/>
            <a:ext cx="1866900" cy="3276600"/>
          </a:xfrm>
          <a:prstGeom prst="rect">
            <a:avLst/>
          </a:prstGeom>
          <a:noFill/>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729456B-75EC-4B7E-9425-C91E1B903941}" type="slidenum">
              <a:rPr lang="en-US" smtClean="0"/>
              <a:pPr>
                <a:defRPr/>
              </a:pPr>
              <a:t>101</a:t>
            </a:fld>
            <a:endParaRPr lang="en-US"/>
          </a:p>
        </p:txBody>
      </p:sp>
      <p:pic>
        <p:nvPicPr>
          <p:cNvPr id="115714" name="Picture 2"/>
          <p:cNvPicPr>
            <a:picLocks noChangeAspect="1" noChangeArrowheads="1"/>
          </p:cNvPicPr>
          <p:nvPr/>
        </p:nvPicPr>
        <p:blipFill>
          <a:blip r:embed="rId2"/>
          <a:srcRect/>
          <a:stretch>
            <a:fillRect/>
          </a:stretch>
        </p:blipFill>
        <p:spPr bwMode="auto">
          <a:xfrm>
            <a:off x="1745021" y="228600"/>
            <a:ext cx="8694379" cy="6629400"/>
          </a:xfrm>
          <a:prstGeom prst="rect">
            <a:avLst/>
          </a:prstGeom>
          <a:noFill/>
          <a:ln w="9525">
            <a:noFill/>
            <a:miter lim="800000"/>
            <a:headEnd/>
            <a:tailEnd/>
          </a:ln>
          <a:effectLst/>
        </p:spPr>
      </p:pic>
      <p:pic>
        <p:nvPicPr>
          <p:cNvPr id="115716" name="Picture 4" descr="2+2 is not window. | Powerpoint animation, Sculpture lessons, Stick figures"/>
          <p:cNvPicPr>
            <a:picLocks noChangeAspect="1" noChangeArrowheads="1" noCrop="1"/>
          </p:cNvPicPr>
          <p:nvPr/>
        </p:nvPicPr>
        <p:blipFill>
          <a:blip r:embed="rId3"/>
          <a:srcRect/>
          <a:stretch>
            <a:fillRect/>
          </a:stretch>
        </p:blipFill>
        <p:spPr bwMode="auto">
          <a:xfrm>
            <a:off x="7543800" y="2133600"/>
            <a:ext cx="3124200" cy="4191000"/>
          </a:xfrm>
          <a:prstGeom prst="rect">
            <a:avLst/>
          </a:prstGeom>
          <a:solidFill>
            <a:schemeClr val="bg1"/>
          </a:solidFill>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729456B-75EC-4B7E-9425-C91E1B903941}" type="slidenum">
              <a:rPr lang="en-US" smtClean="0"/>
              <a:pPr>
                <a:defRPr/>
              </a:pPr>
              <a:t>102</a:t>
            </a:fld>
            <a:endParaRPr lang="en-US"/>
          </a:p>
        </p:txBody>
      </p:sp>
      <p:pic>
        <p:nvPicPr>
          <p:cNvPr id="121858" name="Picture 2"/>
          <p:cNvPicPr>
            <a:picLocks noChangeAspect="1" noChangeArrowheads="1"/>
          </p:cNvPicPr>
          <p:nvPr/>
        </p:nvPicPr>
        <p:blipFill>
          <a:blip r:embed="rId2"/>
          <a:srcRect/>
          <a:stretch>
            <a:fillRect/>
          </a:stretch>
        </p:blipFill>
        <p:spPr bwMode="auto">
          <a:xfrm>
            <a:off x="1990198" y="381001"/>
            <a:ext cx="8220602" cy="6095999"/>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729456B-75EC-4B7E-9425-C91E1B903941}" type="slidenum">
              <a:rPr lang="en-US" smtClean="0"/>
              <a:pPr>
                <a:defRPr/>
              </a:pPr>
              <a:t>103</a:t>
            </a:fld>
            <a:endParaRPr lang="en-US"/>
          </a:p>
        </p:txBody>
      </p:sp>
      <p:pic>
        <p:nvPicPr>
          <p:cNvPr id="122882" name="Picture 2"/>
          <p:cNvPicPr>
            <a:picLocks noChangeAspect="1" noChangeArrowheads="1"/>
          </p:cNvPicPr>
          <p:nvPr/>
        </p:nvPicPr>
        <p:blipFill>
          <a:blip r:embed="rId2"/>
          <a:srcRect/>
          <a:stretch>
            <a:fillRect/>
          </a:stretch>
        </p:blipFill>
        <p:spPr bwMode="auto">
          <a:xfrm>
            <a:off x="1963636" y="304800"/>
            <a:ext cx="8399564" cy="5810250"/>
          </a:xfrm>
          <a:prstGeom prst="rect">
            <a:avLst/>
          </a:prstGeom>
          <a:noFill/>
          <a:ln w="9525">
            <a:no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729456B-75EC-4B7E-9425-C91E1B903941}" type="slidenum">
              <a:rPr lang="en-US" smtClean="0"/>
              <a:pPr>
                <a:defRPr/>
              </a:pPr>
              <a:t>104</a:t>
            </a:fld>
            <a:endParaRPr lang="en-US"/>
          </a:p>
        </p:txBody>
      </p:sp>
      <p:pic>
        <p:nvPicPr>
          <p:cNvPr id="123906" name="Picture 2"/>
          <p:cNvPicPr>
            <a:picLocks noChangeAspect="1" noChangeArrowheads="1"/>
          </p:cNvPicPr>
          <p:nvPr/>
        </p:nvPicPr>
        <p:blipFill>
          <a:blip r:embed="rId2"/>
          <a:srcRect/>
          <a:stretch>
            <a:fillRect/>
          </a:stretch>
        </p:blipFill>
        <p:spPr bwMode="auto">
          <a:xfrm>
            <a:off x="1527271" y="228601"/>
            <a:ext cx="9140729" cy="6400799"/>
          </a:xfrm>
          <a:prstGeom prst="rect">
            <a:avLst/>
          </a:prstGeom>
          <a:noFill/>
          <a:ln w="9525">
            <a:noFill/>
            <a:miter lim="800000"/>
            <a:headEnd/>
            <a:tailEnd/>
          </a:ln>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729456B-75EC-4B7E-9425-C91E1B903941}" type="slidenum">
              <a:rPr lang="en-US" smtClean="0"/>
              <a:pPr>
                <a:defRPr/>
              </a:pPr>
              <a:t>105</a:t>
            </a:fld>
            <a:endParaRPr lang="en-US"/>
          </a:p>
        </p:txBody>
      </p:sp>
      <p:pic>
        <p:nvPicPr>
          <p:cNvPr id="124930" name="Picture 2"/>
          <p:cNvPicPr>
            <a:picLocks noChangeAspect="1" noChangeArrowheads="1"/>
          </p:cNvPicPr>
          <p:nvPr/>
        </p:nvPicPr>
        <p:blipFill>
          <a:blip r:embed="rId2"/>
          <a:srcRect/>
          <a:stretch>
            <a:fillRect/>
          </a:stretch>
        </p:blipFill>
        <p:spPr bwMode="auto">
          <a:xfrm>
            <a:off x="1617742" y="228600"/>
            <a:ext cx="8669258" cy="6248400"/>
          </a:xfrm>
          <a:prstGeom prst="rect">
            <a:avLst/>
          </a:prstGeom>
          <a:noFill/>
          <a:ln w="9525">
            <a:noFill/>
            <a:miter lim="800000"/>
            <a:headEnd/>
            <a:tailEnd/>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729456B-75EC-4B7E-9425-C91E1B903941}" type="slidenum">
              <a:rPr lang="en-US" smtClean="0"/>
              <a:pPr>
                <a:defRPr/>
              </a:pPr>
              <a:t>106</a:t>
            </a:fld>
            <a:endParaRPr lang="en-US"/>
          </a:p>
        </p:txBody>
      </p:sp>
      <p:pic>
        <p:nvPicPr>
          <p:cNvPr id="125954" name="Picture 2"/>
          <p:cNvPicPr>
            <a:picLocks noChangeAspect="1" noChangeArrowheads="1"/>
          </p:cNvPicPr>
          <p:nvPr/>
        </p:nvPicPr>
        <p:blipFill>
          <a:blip r:embed="rId2"/>
          <a:srcRect/>
          <a:stretch>
            <a:fillRect/>
          </a:stretch>
        </p:blipFill>
        <p:spPr bwMode="auto">
          <a:xfrm>
            <a:off x="1732120" y="0"/>
            <a:ext cx="8935881" cy="6858000"/>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729456B-75EC-4B7E-9425-C91E1B903941}" type="slidenum">
              <a:rPr lang="en-US" smtClean="0"/>
              <a:pPr>
                <a:defRPr/>
              </a:pPr>
              <a:t>107</a:t>
            </a:fld>
            <a:endParaRPr lang="en-US"/>
          </a:p>
        </p:txBody>
      </p:sp>
      <p:pic>
        <p:nvPicPr>
          <p:cNvPr id="126978" name="Picture 2"/>
          <p:cNvPicPr>
            <a:picLocks noChangeAspect="1" noChangeArrowheads="1"/>
          </p:cNvPicPr>
          <p:nvPr/>
        </p:nvPicPr>
        <p:blipFill>
          <a:blip r:embed="rId2"/>
          <a:srcRect/>
          <a:stretch>
            <a:fillRect/>
          </a:stretch>
        </p:blipFill>
        <p:spPr bwMode="auto">
          <a:xfrm>
            <a:off x="1524000" y="228600"/>
            <a:ext cx="9144000" cy="6172200"/>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IN" dirty="0"/>
              <a:t>SCRUM BOARD</a:t>
            </a:r>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729456B-75EC-4B7E-9425-C91E1B903941}" type="slidenum">
              <a:rPr lang="en-US" smtClean="0"/>
              <a:pPr>
                <a:defRPr/>
              </a:pPr>
              <a:t>108</a:t>
            </a:fld>
            <a:endParaRPr lang="en-US"/>
          </a:p>
        </p:txBody>
      </p:sp>
      <p:pic>
        <p:nvPicPr>
          <p:cNvPr id="128002" name="Picture 2"/>
          <p:cNvPicPr>
            <a:picLocks noChangeAspect="1" noChangeArrowheads="1"/>
          </p:cNvPicPr>
          <p:nvPr/>
        </p:nvPicPr>
        <p:blipFill>
          <a:blip r:embed="rId2"/>
          <a:srcRect/>
          <a:stretch>
            <a:fillRect/>
          </a:stretch>
        </p:blipFill>
        <p:spPr bwMode="auto">
          <a:xfrm>
            <a:off x="1429234" y="1219200"/>
            <a:ext cx="9238766" cy="5410200"/>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729456B-75EC-4B7E-9425-C91E1B903941}" type="slidenum">
              <a:rPr lang="en-US" smtClean="0"/>
              <a:pPr>
                <a:defRPr/>
              </a:pPr>
              <a:t>109</a:t>
            </a:fld>
            <a:endParaRPr lang="en-US"/>
          </a:p>
        </p:txBody>
      </p:sp>
      <p:pic>
        <p:nvPicPr>
          <p:cNvPr id="130050" name="Picture 2"/>
          <p:cNvPicPr>
            <a:picLocks noChangeAspect="1" noChangeArrowheads="1"/>
          </p:cNvPicPr>
          <p:nvPr/>
        </p:nvPicPr>
        <p:blipFill>
          <a:blip r:embed="rId2"/>
          <a:srcRect/>
          <a:stretch>
            <a:fillRect/>
          </a:stretch>
        </p:blipFill>
        <p:spPr bwMode="auto">
          <a:xfrm>
            <a:off x="1541406" y="1"/>
            <a:ext cx="9126594" cy="6857999"/>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123906" name="Picture 2"/>
          <p:cNvPicPr>
            <a:picLocks noChangeAspect="1" noChangeArrowheads="1"/>
          </p:cNvPicPr>
          <p:nvPr/>
        </p:nvPicPr>
        <p:blipFill>
          <a:blip r:embed="rId2"/>
          <a:srcRect/>
          <a:stretch>
            <a:fillRect/>
          </a:stretch>
        </p:blipFill>
        <p:spPr bwMode="auto">
          <a:xfrm>
            <a:off x="1524000" y="500043"/>
            <a:ext cx="8858280" cy="6052147"/>
          </a:xfrm>
          <a:prstGeom prst="rect">
            <a:avLst/>
          </a:prstGeom>
          <a:noFill/>
          <a:ln w="9525">
            <a:noFill/>
            <a:miter lim="800000"/>
            <a:headEnd/>
            <a:tailEnd/>
          </a:ln>
          <a:effectLst/>
        </p:spPr>
      </p:pic>
    </p:spTree>
    <p:extLst>
      <p:ext uri="{BB962C8B-B14F-4D97-AF65-F5344CB8AC3E}">
        <p14:creationId xmlns:p14="http://schemas.microsoft.com/office/powerpoint/2010/main" xmlns="" val="14286237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5" name="Slide Number Placeholder 4"/>
          <p:cNvSpPr>
            <a:spLocks noGrp="1"/>
          </p:cNvSpPr>
          <p:nvPr>
            <p:ph type="sldNum" sz="quarter" idx="12"/>
          </p:nvPr>
        </p:nvSpPr>
        <p:spPr/>
        <p:txBody>
          <a:bodyPr/>
          <a:lstStyle/>
          <a:p>
            <a:pPr>
              <a:defRPr/>
            </a:pPr>
            <a:fld id="{F729456B-75EC-4B7E-9425-C91E1B903941}" type="slidenum">
              <a:rPr lang="en-US" smtClean="0"/>
              <a:pPr>
                <a:defRPr/>
              </a:pPr>
              <a:t>110</a:t>
            </a:fld>
            <a:endParaRPr lang="en-US"/>
          </a:p>
        </p:txBody>
      </p:sp>
      <p:pic>
        <p:nvPicPr>
          <p:cNvPr id="131074" name="Picture 2"/>
          <p:cNvPicPr>
            <a:picLocks noChangeAspect="1" noChangeArrowheads="1"/>
          </p:cNvPicPr>
          <p:nvPr/>
        </p:nvPicPr>
        <p:blipFill>
          <a:blip r:embed="rId2"/>
          <a:srcRect/>
          <a:stretch>
            <a:fillRect/>
          </a:stretch>
        </p:blipFill>
        <p:spPr bwMode="auto">
          <a:xfrm>
            <a:off x="1524000" y="228601"/>
            <a:ext cx="9144000" cy="6010275"/>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pic>
        <p:nvPicPr>
          <p:cNvPr id="124930" name="Picture 2"/>
          <p:cNvPicPr>
            <a:picLocks noChangeAspect="1" noChangeArrowheads="1"/>
          </p:cNvPicPr>
          <p:nvPr/>
        </p:nvPicPr>
        <p:blipFill>
          <a:blip r:embed="rId2"/>
          <a:srcRect/>
          <a:stretch>
            <a:fillRect/>
          </a:stretch>
        </p:blipFill>
        <p:spPr bwMode="auto">
          <a:xfrm>
            <a:off x="1738282" y="2000240"/>
            <a:ext cx="8501090" cy="2071702"/>
          </a:xfrm>
          <a:prstGeom prst="rect">
            <a:avLst/>
          </a:prstGeom>
          <a:noFill/>
          <a:ln w="9525">
            <a:noFill/>
            <a:miter lim="800000"/>
            <a:headEnd/>
            <a:tailEnd/>
          </a:ln>
          <a:effectLst/>
        </p:spPr>
      </p:pic>
      <p:pic>
        <p:nvPicPr>
          <p:cNvPr id="124931" name="Picture 3"/>
          <p:cNvPicPr>
            <a:picLocks noChangeAspect="1" noChangeArrowheads="1"/>
          </p:cNvPicPr>
          <p:nvPr/>
        </p:nvPicPr>
        <p:blipFill>
          <a:blip r:embed="rId3"/>
          <a:srcRect/>
          <a:stretch>
            <a:fillRect/>
          </a:stretch>
        </p:blipFill>
        <p:spPr bwMode="auto">
          <a:xfrm>
            <a:off x="1809720" y="4357694"/>
            <a:ext cx="8429652" cy="785818"/>
          </a:xfrm>
          <a:prstGeom prst="rect">
            <a:avLst/>
          </a:prstGeom>
          <a:noFill/>
          <a:ln w="9525">
            <a:noFill/>
            <a:miter lim="800000"/>
            <a:headEnd/>
            <a:tailEnd/>
          </a:ln>
          <a:effectLst/>
        </p:spPr>
      </p:pic>
    </p:spTree>
    <p:extLst>
      <p:ext uri="{BB962C8B-B14F-4D97-AF65-F5344CB8AC3E}">
        <p14:creationId xmlns:p14="http://schemas.microsoft.com/office/powerpoint/2010/main" xmlns="" val="498118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4"/>
            <a:ext cx="8229600" cy="500066"/>
          </a:xfrm>
        </p:spPr>
        <p:txBody>
          <a:bodyPr>
            <a:normAutofit fontScale="90000"/>
          </a:bodyPr>
          <a:lstStyle/>
          <a:p>
            <a:pPr algn="r"/>
            <a:r>
              <a:rPr lang="en-US" sz="3200" b="1" dirty="0">
                <a:solidFill>
                  <a:srgbClr val="D60093"/>
                </a:solidFill>
                <a:latin typeface="Times New Roman" pitchFamily="18" charset="0"/>
                <a:cs typeface="Times New Roman" pitchFamily="18" charset="0"/>
              </a:rPr>
              <a:t>Estimation with </a:t>
            </a:r>
            <a:r>
              <a:rPr lang="en-US" sz="3200" b="1" dirty="0" err="1">
                <a:solidFill>
                  <a:srgbClr val="D60093"/>
                </a:solidFill>
                <a:latin typeface="Times New Roman" pitchFamily="18" charset="0"/>
                <a:cs typeface="Times New Roman" pitchFamily="18" charset="0"/>
              </a:rPr>
              <a:t>Usecases</a:t>
            </a:r>
            <a:endParaRPr lang="en-IN" sz="3200" b="1" dirty="0">
              <a:solidFill>
                <a:srgbClr val="D60093"/>
              </a:solidFill>
              <a:latin typeface="Times New Roman" pitchFamily="18" charset="0"/>
              <a:cs typeface="Times New Roman" pitchFamily="18" charset="0"/>
            </a:endParaRPr>
          </a:p>
        </p:txBody>
      </p:sp>
      <p:sp>
        <p:nvSpPr>
          <p:cNvPr id="3" name="Content Placeholder 2"/>
          <p:cNvSpPr>
            <a:spLocks noGrp="1"/>
          </p:cNvSpPr>
          <p:nvPr>
            <p:ph idx="1"/>
          </p:nvPr>
        </p:nvSpPr>
        <p:spPr>
          <a:xfrm>
            <a:off x="356135" y="714356"/>
            <a:ext cx="10097583" cy="6072230"/>
          </a:xfrm>
        </p:spPr>
        <p:txBody>
          <a:bodyPr>
            <a:normAutofit lnSpcReduction="10000"/>
          </a:bodyPr>
          <a:lstStyle/>
          <a:p>
            <a:pPr algn="just"/>
            <a:r>
              <a:rPr lang="en-IN" sz="2200" dirty="0">
                <a:solidFill>
                  <a:srgbClr val="D60093"/>
                </a:solidFill>
                <a:latin typeface="Times New Roman" pitchFamily="18" charset="0"/>
                <a:cs typeface="Times New Roman" pitchFamily="18" charset="0"/>
              </a:rPr>
              <a:t>Use cases provide a software team with insight into </a:t>
            </a:r>
            <a:r>
              <a:rPr lang="en-IN" sz="2200" b="1" dirty="0">
                <a:solidFill>
                  <a:srgbClr val="D60093"/>
                </a:solidFill>
                <a:latin typeface="Times New Roman" pitchFamily="18" charset="0"/>
                <a:cs typeface="Times New Roman" pitchFamily="18" charset="0"/>
              </a:rPr>
              <a:t>software scope </a:t>
            </a:r>
            <a:r>
              <a:rPr lang="en-IN" sz="2200" dirty="0">
                <a:solidFill>
                  <a:srgbClr val="D60093"/>
                </a:solidFill>
                <a:latin typeface="Times New Roman" pitchFamily="18" charset="0"/>
                <a:cs typeface="Times New Roman" pitchFamily="18" charset="0"/>
              </a:rPr>
              <a:t>and </a:t>
            </a:r>
            <a:r>
              <a:rPr lang="en-IN" sz="2200" b="1" dirty="0">
                <a:solidFill>
                  <a:srgbClr val="D60093"/>
                </a:solidFill>
                <a:latin typeface="Times New Roman" pitchFamily="18" charset="0"/>
                <a:cs typeface="Times New Roman" pitchFamily="18" charset="0"/>
              </a:rPr>
              <a:t>requirements</a:t>
            </a:r>
            <a:r>
              <a:rPr lang="en-US" sz="2200" dirty="0">
                <a:solidFill>
                  <a:srgbClr val="D60093"/>
                </a:solidFill>
                <a:latin typeface="Times New Roman" pitchFamily="18" charset="0"/>
                <a:cs typeface="Times New Roman" pitchFamily="18" charset="0"/>
              </a:rPr>
              <a:t>.</a:t>
            </a:r>
          </a:p>
          <a:p>
            <a:pPr algn="just">
              <a:buNone/>
            </a:pPr>
            <a:endParaRPr lang="en-US" sz="2200" dirty="0">
              <a:solidFill>
                <a:srgbClr val="D60093"/>
              </a:solidFill>
              <a:latin typeface="Times New Roman" pitchFamily="18" charset="0"/>
              <a:cs typeface="Times New Roman" pitchFamily="18" charset="0"/>
            </a:endParaRPr>
          </a:p>
          <a:p>
            <a:pPr algn="just"/>
            <a:r>
              <a:rPr lang="en-US" sz="2200" dirty="0">
                <a:solidFill>
                  <a:srgbClr val="D60093"/>
                </a:solidFill>
                <a:latin typeface="Times New Roman" pitchFamily="18" charset="0"/>
                <a:cs typeface="Times New Roman" pitchFamily="18" charset="0"/>
              </a:rPr>
              <a:t> </a:t>
            </a:r>
            <a:r>
              <a:rPr lang="en-IN" sz="2200" dirty="0">
                <a:solidFill>
                  <a:srgbClr val="D60093"/>
                </a:solidFill>
                <a:latin typeface="Times New Roman" pitchFamily="18" charset="0"/>
                <a:cs typeface="Times New Roman" pitchFamily="18" charset="0"/>
              </a:rPr>
              <a:t>Use cases are described using many </a:t>
            </a:r>
            <a:r>
              <a:rPr lang="en-IN" sz="2200" b="1" dirty="0">
                <a:solidFill>
                  <a:srgbClr val="D60093"/>
                </a:solidFill>
                <a:latin typeface="Times New Roman" pitchFamily="18" charset="0"/>
                <a:cs typeface="Times New Roman" pitchFamily="18" charset="0"/>
              </a:rPr>
              <a:t>different formats and styles </a:t>
            </a:r>
            <a:r>
              <a:rPr lang="en-IN" sz="2200" dirty="0">
                <a:solidFill>
                  <a:srgbClr val="D60093"/>
                </a:solidFill>
                <a:latin typeface="Times New Roman" pitchFamily="18" charset="0"/>
                <a:cs typeface="Times New Roman" pitchFamily="18" charset="0"/>
              </a:rPr>
              <a:t>- there is </a:t>
            </a:r>
            <a:r>
              <a:rPr lang="en-IN" sz="2200" b="1" dirty="0">
                <a:solidFill>
                  <a:srgbClr val="D60093"/>
                </a:solidFill>
                <a:latin typeface="Times New Roman" pitchFamily="18" charset="0"/>
                <a:cs typeface="Times New Roman" pitchFamily="18" charset="0"/>
              </a:rPr>
              <a:t>no standard form</a:t>
            </a:r>
            <a:r>
              <a:rPr lang="en-IN" sz="2200" dirty="0">
                <a:solidFill>
                  <a:srgbClr val="D60093"/>
                </a:solidFill>
                <a:latin typeface="Times New Roman" pitchFamily="18" charset="0"/>
                <a:cs typeface="Times New Roman" pitchFamily="18" charset="0"/>
              </a:rPr>
              <a:t>.</a:t>
            </a:r>
          </a:p>
          <a:p>
            <a:pPr algn="just">
              <a:buNone/>
            </a:pPr>
            <a:endParaRPr lang="en-IN" sz="2200" dirty="0">
              <a:solidFill>
                <a:srgbClr val="D60093"/>
              </a:solidFill>
              <a:latin typeface="Times New Roman" pitchFamily="18" charset="0"/>
              <a:cs typeface="Times New Roman" pitchFamily="18" charset="0"/>
            </a:endParaRPr>
          </a:p>
          <a:p>
            <a:pPr algn="just"/>
            <a:r>
              <a:rPr lang="en-US" sz="2200" dirty="0">
                <a:solidFill>
                  <a:srgbClr val="D60093"/>
                </a:solidFill>
                <a:latin typeface="Times New Roman" pitchFamily="18" charset="0"/>
                <a:cs typeface="Times New Roman" pitchFamily="18" charset="0"/>
              </a:rPr>
              <a:t> </a:t>
            </a:r>
            <a:r>
              <a:rPr lang="en-IN" sz="2200" dirty="0">
                <a:solidFill>
                  <a:srgbClr val="D60093"/>
                </a:solidFill>
                <a:latin typeface="Times New Roman" pitchFamily="18" charset="0"/>
                <a:cs typeface="Times New Roman" pitchFamily="18" charset="0"/>
              </a:rPr>
              <a:t>Use cases represent an </a:t>
            </a:r>
            <a:r>
              <a:rPr lang="en-IN" sz="2200" b="1" dirty="0">
                <a:solidFill>
                  <a:srgbClr val="D60093"/>
                </a:solidFill>
                <a:latin typeface="Times New Roman" pitchFamily="18" charset="0"/>
                <a:cs typeface="Times New Roman" pitchFamily="18" charset="0"/>
              </a:rPr>
              <a:t>external view </a:t>
            </a:r>
            <a:r>
              <a:rPr lang="en-IN" sz="2200" dirty="0">
                <a:solidFill>
                  <a:srgbClr val="D60093"/>
                </a:solidFill>
                <a:latin typeface="Times New Roman" pitchFamily="18" charset="0"/>
                <a:cs typeface="Times New Roman" pitchFamily="18" charset="0"/>
              </a:rPr>
              <a:t>(the user’s view) of the software and can therefore be written at many </a:t>
            </a:r>
            <a:r>
              <a:rPr lang="en-IN" sz="2200" b="1" dirty="0">
                <a:solidFill>
                  <a:srgbClr val="D60093"/>
                </a:solidFill>
                <a:latin typeface="Times New Roman" pitchFamily="18" charset="0"/>
                <a:cs typeface="Times New Roman" pitchFamily="18" charset="0"/>
              </a:rPr>
              <a:t>different levels of abstraction</a:t>
            </a:r>
            <a:r>
              <a:rPr lang="en-IN" sz="2200" dirty="0">
                <a:solidFill>
                  <a:srgbClr val="D60093"/>
                </a:solidFill>
                <a:latin typeface="Times New Roman" pitchFamily="18" charset="0"/>
                <a:cs typeface="Times New Roman" pitchFamily="18" charset="0"/>
              </a:rPr>
              <a:t>.</a:t>
            </a:r>
          </a:p>
          <a:p>
            <a:pPr algn="just">
              <a:buNone/>
            </a:pPr>
            <a:endParaRPr lang="en-IN" sz="2200" dirty="0">
              <a:solidFill>
                <a:srgbClr val="D60093"/>
              </a:solidFill>
              <a:latin typeface="Times New Roman" pitchFamily="18" charset="0"/>
              <a:cs typeface="Times New Roman" pitchFamily="18" charset="0"/>
            </a:endParaRPr>
          </a:p>
          <a:p>
            <a:pPr algn="just"/>
            <a:r>
              <a:rPr lang="en-IN" sz="2200" dirty="0">
                <a:solidFill>
                  <a:srgbClr val="D60093"/>
                </a:solidFill>
                <a:latin typeface="Times New Roman" pitchFamily="18" charset="0"/>
                <a:cs typeface="Times New Roman" pitchFamily="18" charset="0"/>
              </a:rPr>
              <a:t>Use cases </a:t>
            </a:r>
            <a:r>
              <a:rPr lang="en-IN" sz="2200" b="1" dirty="0">
                <a:solidFill>
                  <a:srgbClr val="D60093"/>
                </a:solidFill>
                <a:latin typeface="Times New Roman" pitchFamily="18" charset="0"/>
                <a:cs typeface="Times New Roman" pitchFamily="18" charset="0"/>
              </a:rPr>
              <a:t>do not address the complexity of the functions </a:t>
            </a:r>
            <a:r>
              <a:rPr lang="en-IN" sz="2200" dirty="0">
                <a:solidFill>
                  <a:srgbClr val="D60093"/>
                </a:solidFill>
                <a:latin typeface="Times New Roman" pitchFamily="18" charset="0"/>
                <a:cs typeface="Times New Roman" pitchFamily="18" charset="0"/>
              </a:rPr>
              <a:t>and features that are described.</a:t>
            </a:r>
          </a:p>
          <a:p>
            <a:pPr algn="just">
              <a:buNone/>
            </a:pPr>
            <a:endParaRPr lang="en-IN" sz="2200" dirty="0">
              <a:solidFill>
                <a:srgbClr val="D60093"/>
              </a:solidFill>
              <a:latin typeface="Times New Roman" pitchFamily="18" charset="0"/>
              <a:cs typeface="Times New Roman" pitchFamily="18" charset="0"/>
            </a:endParaRPr>
          </a:p>
          <a:p>
            <a:pPr algn="just"/>
            <a:r>
              <a:rPr lang="en-IN" sz="2200" dirty="0">
                <a:solidFill>
                  <a:srgbClr val="D60093"/>
                </a:solidFill>
                <a:latin typeface="Times New Roman" pitchFamily="18" charset="0"/>
                <a:cs typeface="Times New Roman" pitchFamily="18" charset="0"/>
              </a:rPr>
              <a:t>Use cases </a:t>
            </a:r>
            <a:r>
              <a:rPr lang="en-IN" sz="2200" b="1" dirty="0">
                <a:solidFill>
                  <a:srgbClr val="D60093"/>
                </a:solidFill>
                <a:latin typeface="Times New Roman" pitchFamily="18" charset="0"/>
                <a:cs typeface="Times New Roman" pitchFamily="18" charset="0"/>
              </a:rPr>
              <a:t>can describe complex behavior </a:t>
            </a:r>
            <a:r>
              <a:rPr lang="en-IN" sz="2200" dirty="0">
                <a:solidFill>
                  <a:srgbClr val="D60093"/>
                </a:solidFill>
                <a:latin typeface="Times New Roman" pitchFamily="18" charset="0"/>
                <a:cs typeface="Times New Roman" pitchFamily="18" charset="0"/>
              </a:rPr>
              <a:t>(e.g., interactions) that involve many functions and features.</a:t>
            </a:r>
          </a:p>
          <a:p>
            <a:pPr algn="just">
              <a:buNone/>
            </a:pPr>
            <a:endParaRPr lang="en-IN" sz="2200" dirty="0">
              <a:solidFill>
                <a:srgbClr val="D60093"/>
              </a:solidFill>
              <a:latin typeface="Times New Roman" pitchFamily="18" charset="0"/>
              <a:cs typeface="Times New Roman" pitchFamily="18" charset="0"/>
            </a:endParaRPr>
          </a:p>
          <a:p>
            <a:pPr algn="just"/>
            <a:r>
              <a:rPr lang="en-IN" sz="2200" dirty="0">
                <a:solidFill>
                  <a:srgbClr val="D60093"/>
                </a:solidFill>
                <a:latin typeface="Times New Roman" pitchFamily="18" charset="0"/>
                <a:cs typeface="Times New Roman" pitchFamily="18" charset="0"/>
              </a:rPr>
              <a:t>One person’s </a:t>
            </a:r>
            <a:r>
              <a:rPr lang="en-IN" sz="2200" b="1" dirty="0">
                <a:solidFill>
                  <a:srgbClr val="D60093"/>
                </a:solidFill>
                <a:latin typeface="Times New Roman" pitchFamily="18" charset="0"/>
                <a:cs typeface="Times New Roman" pitchFamily="18" charset="0"/>
              </a:rPr>
              <a:t>“use case” </a:t>
            </a:r>
            <a:r>
              <a:rPr lang="en-IN" sz="2200" dirty="0">
                <a:solidFill>
                  <a:srgbClr val="D60093"/>
                </a:solidFill>
                <a:latin typeface="Times New Roman" pitchFamily="18" charset="0"/>
                <a:cs typeface="Times New Roman" pitchFamily="18" charset="0"/>
              </a:rPr>
              <a:t>may require months of effort while another person’s use case may be implemented in a day or two.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9389" y="214290"/>
            <a:ext cx="9924329" cy="6429420"/>
          </a:xfrm>
        </p:spPr>
        <p:txBody>
          <a:bodyPr>
            <a:normAutofit/>
          </a:bodyPr>
          <a:lstStyle/>
          <a:p>
            <a:pPr algn="just"/>
            <a:r>
              <a:rPr lang="en-IN" sz="2200" dirty="0">
                <a:solidFill>
                  <a:srgbClr val="D60093"/>
                </a:solidFill>
                <a:latin typeface="Times New Roman" pitchFamily="18" charset="0"/>
                <a:cs typeface="Times New Roman" pitchFamily="18" charset="0"/>
              </a:rPr>
              <a:t>Smith argues that any level of this structural hierarchy can be described by no more than 10 use cases. </a:t>
            </a:r>
          </a:p>
          <a:p>
            <a:pPr algn="just">
              <a:buNone/>
            </a:pPr>
            <a:endParaRPr lang="en-IN" sz="2200" dirty="0">
              <a:solidFill>
                <a:srgbClr val="D60093"/>
              </a:solidFill>
              <a:latin typeface="Times New Roman" pitchFamily="18" charset="0"/>
              <a:cs typeface="Times New Roman" pitchFamily="18" charset="0"/>
            </a:endParaRPr>
          </a:p>
          <a:p>
            <a:pPr algn="just"/>
            <a:r>
              <a:rPr lang="en-US" sz="2200" dirty="0">
                <a:solidFill>
                  <a:srgbClr val="D60093"/>
                </a:solidFill>
                <a:latin typeface="Times New Roman" pitchFamily="18" charset="0"/>
                <a:cs typeface="Times New Roman" pitchFamily="18" charset="0"/>
              </a:rPr>
              <a:t>U</a:t>
            </a:r>
            <a:r>
              <a:rPr lang="en-IN" sz="2200" dirty="0">
                <a:solidFill>
                  <a:srgbClr val="D60093"/>
                </a:solidFill>
                <a:latin typeface="Times New Roman" pitchFamily="18" charset="0"/>
                <a:cs typeface="Times New Roman" pitchFamily="18" charset="0"/>
              </a:rPr>
              <a:t>se cases that describe a large system are written at a much higher level of abstraction than</a:t>
            </a:r>
          </a:p>
          <a:p>
            <a:pPr lvl="1" algn="just"/>
            <a:r>
              <a:rPr lang="en-US" sz="2200" dirty="0">
                <a:solidFill>
                  <a:srgbClr val="D60093"/>
                </a:solidFill>
                <a:latin typeface="Times New Roman" pitchFamily="18" charset="0"/>
                <a:cs typeface="Times New Roman" pitchFamily="18" charset="0"/>
              </a:rPr>
              <a:t> </a:t>
            </a:r>
            <a:r>
              <a:rPr lang="en-IN" sz="2200" dirty="0">
                <a:solidFill>
                  <a:srgbClr val="D60093"/>
                </a:solidFill>
                <a:latin typeface="Times New Roman" pitchFamily="18" charset="0"/>
                <a:cs typeface="Times New Roman" pitchFamily="18" charset="0"/>
              </a:rPr>
              <a:t>use cases that are written to describe a single subsystem</a:t>
            </a:r>
          </a:p>
          <a:p>
            <a:pPr lvl="1" algn="just">
              <a:buNone/>
            </a:pPr>
            <a:endParaRPr lang="en-IN" sz="2200" dirty="0">
              <a:solidFill>
                <a:srgbClr val="D60093"/>
              </a:solidFill>
              <a:latin typeface="Times New Roman" pitchFamily="18" charset="0"/>
              <a:cs typeface="Times New Roman" pitchFamily="18" charset="0"/>
            </a:endParaRPr>
          </a:p>
          <a:p>
            <a:pPr algn="just"/>
            <a:r>
              <a:rPr lang="en-US" sz="2200" dirty="0">
                <a:solidFill>
                  <a:srgbClr val="D60093"/>
                </a:solidFill>
                <a:latin typeface="Times New Roman" pitchFamily="18" charset="0"/>
                <a:cs typeface="Times New Roman" pitchFamily="18" charset="0"/>
              </a:rPr>
              <a:t>B</a:t>
            </a:r>
            <a:r>
              <a:rPr lang="en-IN" sz="2200" dirty="0" err="1">
                <a:solidFill>
                  <a:srgbClr val="D60093"/>
                </a:solidFill>
                <a:latin typeface="Times New Roman" pitchFamily="18" charset="0"/>
                <a:cs typeface="Times New Roman" pitchFamily="18" charset="0"/>
              </a:rPr>
              <a:t>efore</a:t>
            </a:r>
            <a:r>
              <a:rPr lang="en-IN" sz="2200" dirty="0">
                <a:solidFill>
                  <a:srgbClr val="D60093"/>
                </a:solidFill>
                <a:latin typeface="Times New Roman" pitchFamily="18" charset="0"/>
                <a:cs typeface="Times New Roman" pitchFamily="18" charset="0"/>
              </a:rPr>
              <a:t> use cases can be used for estimation, </a:t>
            </a:r>
          </a:p>
          <a:p>
            <a:pPr algn="just">
              <a:buNone/>
            </a:pPr>
            <a:endParaRPr lang="en-IN" sz="2200" dirty="0">
              <a:solidFill>
                <a:srgbClr val="D60093"/>
              </a:solidFill>
              <a:latin typeface="Times New Roman" pitchFamily="18" charset="0"/>
              <a:cs typeface="Times New Roman" pitchFamily="18" charset="0"/>
            </a:endParaRPr>
          </a:p>
          <a:p>
            <a:pPr lvl="1" algn="just"/>
            <a:r>
              <a:rPr lang="en-US" sz="2200" dirty="0">
                <a:solidFill>
                  <a:srgbClr val="D60093"/>
                </a:solidFill>
                <a:latin typeface="Times New Roman" pitchFamily="18" charset="0"/>
                <a:cs typeface="Times New Roman" pitchFamily="18" charset="0"/>
              </a:rPr>
              <a:t> </a:t>
            </a:r>
            <a:r>
              <a:rPr lang="en-IN" sz="2200" dirty="0">
                <a:solidFill>
                  <a:srgbClr val="D60093"/>
                </a:solidFill>
                <a:latin typeface="Times New Roman" pitchFamily="18" charset="0"/>
                <a:cs typeface="Times New Roman" pitchFamily="18" charset="0"/>
              </a:rPr>
              <a:t>level within the structural hierarchy is established</a:t>
            </a:r>
          </a:p>
          <a:p>
            <a:pPr lvl="1" algn="just">
              <a:buNone/>
            </a:pPr>
            <a:endParaRPr lang="en-IN" sz="2200" dirty="0">
              <a:solidFill>
                <a:srgbClr val="D60093"/>
              </a:solidFill>
              <a:latin typeface="Times New Roman" pitchFamily="18" charset="0"/>
              <a:cs typeface="Times New Roman" pitchFamily="18" charset="0"/>
            </a:endParaRPr>
          </a:p>
          <a:p>
            <a:pPr lvl="1" algn="just"/>
            <a:r>
              <a:rPr lang="en-US" sz="2200" dirty="0">
                <a:solidFill>
                  <a:srgbClr val="D60093"/>
                </a:solidFill>
                <a:latin typeface="Times New Roman" pitchFamily="18" charset="0"/>
                <a:cs typeface="Times New Roman" pitchFamily="18" charset="0"/>
              </a:rPr>
              <a:t> </a:t>
            </a:r>
            <a:r>
              <a:rPr lang="en-IN" sz="2200" dirty="0">
                <a:solidFill>
                  <a:srgbClr val="D60093"/>
                </a:solidFill>
                <a:latin typeface="Times New Roman" pitchFamily="18" charset="0"/>
                <a:cs typeface="Times New Roman" pitchFamily="18" charset="0"/>
              </a:rPr>
              <a:t>the average length (in pages) of each use case is determined</a:t>
            </a:r>
          </a:p>
          <a:p>
            <a:pPr lvl="1" algn="just">
              <a:buNone/>
            </a:pPr>
            <a:endParaRPr lang="en-IN" sz="2200" dirty="0">
              <a:solidFill>
                <a:srgbClr val="D60093"/>
              </a:solidFill>
              <a:latin typeface="Times New Roman" pitchFamily="18" charset="0"/>
              <a:cs typeface="Times New Roman" pitchFamily="18" charset="0"/>
            </a:endParaRPr>
          </a:p>
          <a:p>
            <a:pPr lvl="1" algn="just"/>
            <a:r>
              <a:rPr lang="en-US" sz="2200" dirty="0">
                <a:solidFill>
                  <a:srgbClr val="D60093"/>
                </a:solidFill>
                <a:latin typeface="Times New Roman" pitchFamily="18" charset="0"/>
                <a:cs typeface="Times New Roman" pitchFamily="18" charset="0"/>
              </a:rPr>
              <a:t> </a:t>
            </a:r>
            <a:r>
              <a:rPr lang="en-IN" sz="2200" dirty="0">
                <a:solidFill>
                  <a:srgbClr val="D60093"/>
                </a:solidFill>
                <a:latin typeface="Times New Roman" pitchFamily="18" charset="0"/>
                <a:cs typeface="Times New Roman" pitchFamily="18" charset="0"/>
              </a:rPr>
              <a:t>type of software (e.g., real-time, business, engineering/scientific, WebApp, embedded) is defined</a:t>
            </a:r>
          </a:p>
          <a:p>
            <a:pPr lvl="1" algn="just">
              <a:buNone/>
            </a:pPr>
            <a:endParaRPr lang="en-IN" sz="2200" dirty="0">
              <a:solidFill>
                <a:srgbClr val="D60093"/>
              </a:solidFill>
              <a:latin typeface="Times New Roman" pitchFamily="18" charset="0"/>
              <a:cs typeface="Times New Roman" pitchFamily="18" charset="0"/>
            </a:endParaRPr>
          </a:p>
          <a:p>
            <a:pPr lvl="1" algn="just"/>
            <a:r>
              <a:rPr lang="en-US" sz="2200" dirty="0">
                <a:solidFill>
                  <a:srgbClr val="D60093"/>
                </a:solidFill>
                <a:latin typeface="Times New Roman" pitchFamily="18" charset="0"/>
                <a:cs typeface="Times New Roman" pitchFamily="18" charset="0"/>
              </a:rPr>
              <a:t> </a:t>
            </a:r>
            <a:r>
              <a:rPr lang="en-IN" sz="2200" dirty="0">
                <a:solidFill>
                  <a:srgbClr val="D60093"/>
                </a:solidFill>
                <a:latin typeface="Times New Roman" pitchFamily="18" charset="0"/>
                <a:cs typeface="Times New Roman" pitchFamily="18" charset="0"/>
              </a:rPr>
              <a:t>Rough architecture for the system is considered. </a:t>
            </a:r>
          </a:p>
          <a:p>
            <a:pPr lvl="1" algn="just">
              <a:buNone/>
            </a:pPr>
            <a:endParaRPr lang="en-IN" sz="2200" dirty="0">
              <a:solidFill>
                <a:srgbClr val="D60093"/>
              </a:solidFill>
              <a:latin typeface="Times New Roman" pitchFamily="18"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l="19217" t="26367" r="16544" b="17969"/>
          <a:stretch>
            <a:fillRect/>
          </a:stretch>
        </p:blipFill>
        <p:spPr bwMode="auto">
          <a:xfrm>
            <a:off x="693019" y="357166"/>
            <a:ext cx="9546385" cy="6000792"/>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4"/>
            <a:ext cx="8229600" cy="571504"/>
          </a:xfrm>
        </p:spPr>
        <p:txBody>
          <a:bodyPr>
            <a:normAutofit/>
          </a:bodyPr>
          <a:lstStyle/>
          <a:p>
            <a:pPr algn="r"/>
            <a:r>
              <a:rPr lang="en-US" sz="3200" b="1" dirty="0">
                <a:solidFill>
                  <a:srgbClr val="D60093"/>
                </a:solidFill>
                <a:latin typeface="Times New Roman" pitchFamily="18" charset="0"/>
                <a:cs typeface="Times New Roman" pitchFamily="18" charset="0"/>
              </a:rPr>
              <a:t>Use-Case Based Estimation</a:t>
            </a:r>
            <a:endParaRPr lang="en-IN" sz="3200" b="1" dirty="0">
              <a:solidFill>
                <a:srgbClr val="D60093"/>
              </a:solidFill>
              <a:latin typeface="Times New Roman" pitchFamily="18" charset="0"/>
              <a:cs typeface="Times New Roman" pitchFamily="18" charset="0"/>
            </a:endParaRPr>
          </a:p>
        </p:txBody>
      </p:sp>
      <p:sp>
        <p:nvSpPr>
          <p:cNvPr id="3" name="Content Placeholder 2"/>
          <p:cNvSpPr>
            <a:spLocks noGrp="1"/>
          </p:cNvSpPr>
          <p:nvPr>
            <p:ph idx="1"/>
          </p:nvPr>
        </p:nvSpPr>
        <p:spPr>
          <a:xfrm>
            <a:off x="519764" y="642918"/>
            <a:ext cx="9933954" cy="6000792"/>
          </a:xfrm>
        </p:spPr>
        <p:txBody>
          <a:bodyPr>
            <a:normAutofit/>
          </a:bodyPr>
          <a:lstStyle/>
          <a:p>
            <a:pPr algn="just"/>
            <a:r>
              <a:rPr lang="en-US" sz="2200" dirty="0">
                <a:solidFill>
                  <a:srgbClr val="D60093"/>
                </a:solidFill>
                <a:latin typeface="Times New Roman" pitchFamily="18" charset="0"/>
                <a:cs typeface="Times New Roman" pitchFamily="18" charset="0"/>
              </a:rPr>
              <a:t>CAD software is </a:t>
            </a:r>
            <a:r>
              <a:rPr lang="en-IN" sz="2200" dirty="0">
                <a:solidFill>
                  <a:srgbClr val="D60093"/>
                </a:solidFill>
                <a:latin typeface="Times New Roman" pitchFamily="18" charset="0"/>
                <a:cs typeface="Times New Roman" pitchFamily="18" charset="0"/>
              </a:rPr>
              <a:t>composed of </a:t>
            </a:r>
            <a:r>
              <a:rPr lang="en-IN" sz="2200" b="1" dirty="0">
                <a:solidFill>
                  <a:srgbClr val="D60093"/>
                </a:solidFill>
                <a:latin typeface="Times New Roman" pitchFamily="18" charset="0"/>
                <a:cs typeface="Times New Roman" pitchFamily="18" charset="0"/>
              </a:rPr>
              <a:t>three subsystem </a:t>
            </a:r>
            <a:r>
              <a:rPr lang="en-IN" sz="2200" dirty="0">
                <a:solidFill>
                  <a:srgbClr val="D60093"/>
                </a:solidFill>
                <a:latin typeface="Times New Roman" pitchFamily="18" charset="0"/>
                <a:cs typeface="Times New Roman" pitchFamily="18" charset="0"/>
              </a:rPr>
              <a:t>groups</a:t>
            </a:r>
          </a:p>
          <a:p>
            <a:pPr algn="just"/>
            <a:r>
              <a:rPr lang="en-US" sz="2200" dirty="0">
                <a:solidFill>
                  <a:srgbClr val="D60093"/>
                </a:solidFill>
                <a:latin typeface="Times New Roman" pitchFamily="18" charset="0"/>
                <a:cs typeface="Times New Roman" pitchFamily="18" charset="0"/>
              </a:rPr>
              <a:t> </a:t>
            </a:r>
            <a:r>
              <a:rPr lang="en-IN" sz="2200" dirty="0">
                <a:solidFill>
                  <a:srgbClr val="D60093"/>
                </a:solidFill>
                <a:latin typeface="Times New Roman" pitchFamily="18" charset="0"/>
                <a:cs typeface="Times New Roman" pitchFamily="18" charset="0"/>
              </a:rPr>
              <a:t>user interface subsystem</a:t>
            </a:r>
          </a:p>
          <a:p>
            <a:pPr algn="just"/>
            <a:r>
              <a:rPr lang="en-US" sz="2200" dirty="0">
                <a:solidFill>
                  <a:srgbClr val="D60093"/>
                </a:solidFill>
                <a:latin typeface="Times New Roman" pitchFamily="18" charset="0"/>
                <a:cs typeface="Times New Roman" pitchFamily="18" charset="0"/>
              </a:rPr>
              <a:t> </a:t>
            </a:r>
            <a:r>
              <a:rPr lang="en-IN" sz="2200" dirty="0">
                <a:solidFill>
                  <a:srgbClr val="D60093"/>
                </a:solidFill>
                <a:latin typeface="Times New Roman" pitchFamily="18" charset="0"/>
                <a:cs typeface="Times New Roman" pitchFamily="18" charset="0"/>
              </a:rPr>
              <a:t>engineering subsystem group</a:t>
            </a:r>
          </a:p>
          <a:p>
            <a:r>
              <a:rPr lang="en-US" sz="2200" dirty="0">
                <a:solidFill>
                  <a:srgbClr val="D60093"/>
                </a:solidFill>
                <a:latin typeface="Times New Roman" pitchFamily="18" charset="0"/>
                <a:cs typeface="Times New Roman" pitchFamily="18" charset="0"/>
              </a:rPr>
              <a:t> </a:t>
            </a:r>
            <a:r>
              <a:rPr lang="en-IN" sz="2200" dirty="0">
                <a:solidFill>
                  <a:srgbClr val="D60093"/>
                </a:solidFill>
                <a:latin typeface="Times New Roman" pitchFamily="18" charset="0"/>
                <a:cs typeface="Times New Roman" pitchFamily="18" charset="0"/>
              </a:rPr>
              <a:t>infrastructure subsystem  group</a:t>
            </a:r>
          </a:p>
          <a:p>
            <a:r>
              <a:rPr lang="en-US" sz="2200" dirty="0">
                <a:solidFill>
                  <a:srgbClr val="D60093"/>
                </a:solidFill>
                <a:latin typeface="Times New Roman" pitchFamily="18" charset="0"/>
                <a:cs typeface="Times New Roman" pitchFamily="18" charset="0"/>
              </a:rPr>
              <a:t> </a:t>
            </a:r>
            <a:endParaRPr lang="en-IN" sz="2200" dirty="0">
              <a:solidFill>
                <a:srgbClr val="D60093"/>
              </a:solidFill>
              <a:latin typeface="Times New Roman" pitchFamily="18" charset="0"/>
              <a:cs typeface="Times New Roman" pitchFamily="18" charset="0"/>
            </a:endParaRPr>
          </a:p>
        </p:txBody>
      </p:sp>
      <p:pic>
        <p:nvPicPr>
          <p:cNvPr id="4" name="Picture 2"/>
          <p:cNvPicPr>
            <a:picLocks noChangeAspect="1" noChangeArrowheads="1"/>
          </p:cNvPicPr>
          <p:nvPr/>
        </p:nvPicPr>
        <p:blipFill>
          <a:blip r:embed="rId2"/>
          <a:srcRect l="12628" t="16602" r="11603" b="52148"/>
          <a:stretch>
            <a:fillRect/>
          </a:stretch>
        </p:blipFill>
        <p:spPr bwMode="auto">
          <a:xfrm>
            <a:off x="1497203" y="2444058"/>
            <a:ext cx="7715304" cy="3500462"/>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4"/>
            <a:ext cx="8229600" cy="500066"/>
          </a:xfrm>
        </p:spPr>
        <p:txBody>
          <a:bodyPr>
            <a:normAutofit fontScale="90000"/>
          </a:bodyPr>
          <a:lstStyle/>
          <a:p>
            <a:pPr algn="r"/>
            <a:r>
              <a:rPr lang="en-US" sz="3200" b="1" dirty="0">
                <a:solidFill>
                  <a:srgbClr val="D60093"/>
                </a:solidFill>
                <a:latin typeface="Times New Roman" pitchFamily="18" charset="0"/>
                <a:cs typeface="Times New Roman" pitchFamily="18" charset="0"/>
              </a:rPr>
              <a:t>Reconciling Estimates</a:t>
            </a:r>
            <a:endParaRPr lang="en-IN" sz="3200" b="1" dirty="0">
              <a:solidFill>
                <a:srgbClr val="D60093"/>
              </a:solidFill>
              <a:latin typeface="Times New Roman" pitchFamily="18" charset="0"/>
              <a:cs typeface="Times New Roman" pitchFamily="18" charset="0"/>
            </a:endParaRPr>
          </a:p>
        </p:txBody>
      </p:sp>
      <p:sp>
        <p:nvSpPr>
          <p:cNvPr id="3" name="Content Placeholder 2"/>
          <p:cNvSpPr>
            <a:spLocks noGrp="1"/>
          </p:cNvSpPr>
          <p:nvPr>
            <p:ph idx="1"/>
          </p:nvPr>
        </p:nvSpPr>
        <p:spPr>
          <a:xfrm>
            <a:off x="1738282" y="642918"/>
            <a:ext cx="8786874" cy="6143668"/>
          </a:xfrm>
        </p:spPr>
        <p:txBody>
          <a:bodyPr/>
          <a:lstStyle/>
          <a:p>
            <a:r>
              <a:rPr lang="en-US" sz="2200" dirty="0">
                <a:solidFill>
                  <a:srgbClr val="D60093"/>
                </a:solidFill>
                <a:latin typeface="Times New Roman" pitchFamily="18" charset="0"/>
                <a:cs typeface="Times New Roman" pitchFamily="18" charset="0"/>
              </a:rPr>
              <a:t>Single estimate of project.</a:t>
            </a:r>
          </a:p>
          <a:p>
            <a:pPr>
              <a:buNone/>
            </a:pPr>
            <a:endParaRPr lang="en-US" sz="2200" dirty="0">
              <a:solidFill>
                <a:srgbClr val="D60093"/>
              </a:solidFill>
              <a:latin typeface="Times New Roman" pitchFamily="18" charset="0"/>
              <a:cs typeface="Times New Roman" pitchFamily="18" charset="0"/>
            </a:endParaRPr>
          </a:p>
          <a:p>
            <a:r>
              <a:rPr lang="en-US" sz="2200" dirty="0">
                <a:solidFill>
                  <a:srgbClr val="D60093"/>
                </a:solidFill>
                <a:latin typeface="Times New Roman" pitchFamily="18" charset="0"/>
                <a:cs typeface="Times New Roman" pitchFamily="18" charset="0"/>
              </a:rPr>
              <a:t>Project duration (or) Cost. </a:t>
            </a:r>
          </a:p>
          <a:p>
            <a:pPr>
              <a:buNone/>
            </a:pPr>
            <a:endParaRPr lang="en-US" sz="2200" dirty="0">
              <a:solidFill>
                <a:srgbClr val="D60093"/>
              </a:solidFill>
              <a:latin typeface="Times New Roman" pitchFamily="18" charset="0"/>
              <a:cs typeface="Times New Roman" pitchFamily="18" charset="0"/>
            </a:endParaRPr>
          </a:p>
          <a:p>
            <a:pPr algn="just"/>
            <a:r>
              <a:rPr lang="en-US" sz="2200" dirty="0">
                <a:solidFill>
                  <a:srgbClr val="D60093"/>
                </a:solidFill>
                <a:latin typeface="Times New Roman" pitchFamily="18" charset="0"/>
                <a:cs typeface="Times New Roman" pitchFamily="18" charset="0"/>
              </a:rPr>
              <a:t>Total estimated effort for the CAD software ranges from a low of </a:t>
            </a:r>
            <a:r>
              <a:rPr lang="en-IN" sz="2200" dirty="0">
                <a:solidFill>
                  <a:srgbClr val="D60093"/>
                </a:solidFill>
                <a:latin typeface="Times New Roman" pitchFamily="18" charset="0"/>
                <a:cs typeface="Times New Roman" pitchFamily="18" charset="0"/>
              </a:rPr>
              <a:t>46 person-months to a high of 68 person-months.</a:t>
            </a:r>
          </a:p>
          <a:p>
            <a:pPr algn="just">
              <a:buNone/>
            </a:pPr>
            <a:endParaRPr lang="en-IN" sz="2200" dirty="0">
              <a:solidFill>
                <a:srgbClr val="D60093"/>
              </a:solidFill>
              <a:latin typeface="Times New Roman" pitchFamily="18" charset="0"/>
              <a:cs typeface="Times New Roman" pitchFamily="18" charset="0"/>
            </a:endParaRPr>
          </a:p>
          <a:p>
            <a:pPr algn="just"/>
            <a:r>
              <a:rPr lang="en-US" sz="2200" dirty="0">
                <a:solidFill>
                  <a:srgbClr val="D60093"/>
                </a:solidFill>
                <a:latin typeface="Times New Roman" pitchFamily="18" charset="0"/>
                <a:cs typeface="Times New Roman" pitchFamily="18" charset="0"/>
              </a:rPr>
              <a:t> A</a:t>
            </a:r>
            <a:r>
              <a:rPr lang="en-IN" sz="2200" dirty="0" err="1">
                <a:solidFill>
                  <a:srgbClr val="D60093"/>
                </a:solidFill>
                <a:latin typeface="Times New Roman" pitchFamily="18" charset="0"/>
                <a:cs typeface="Times New Roman" pitchFamily="18" charset="0"/>
              </a:rPr>
              <a:t>verage</a:t>
            </a:r>
            <a:r>
              <a:rPr lang="en-IN" sz="2200" dirty="0">
                <a:solidFill>
                  <a:srgbClr val="D60093"/>
                </a:solidFill>
                <a:latin typeface="Times New Roman" pitchFamily="18" charset="0"/>
                <a:cs typeface="Times New Roman" pitchFamily="18" charset="0"/>
              </a:rPr>
              <a:t> estimate is 56 person-months. </a:t>
            </a:r>
          </a:p>
          <a:p>
            <a:pPr algn="just">
              <a:buNone/>
            </a:pPr>
            <a:endParaRPr lang="en-IN" sz="2200" dirty="0">
              <a:solidFill>
                <a:srgbClr val="D60093"/>
              </a:solidFill>
              <a:latin typeface="Times New Roman" pitchFamily="18" charset="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143116"/>
            <a:ext cx="8229600" cy="2143140"/>
          </a:xfrm>
        </p:spPr>
        <p:txBody>
          <a:bodyPr>
            <a:normAutofit/>
          </a:bodyPr>
          <a:lstStyle/>
          <a:p>
            <a:r>
              <a:rPr lang="en-US" dirty="0">
                <a:solidFill>
                  <a:srgbClr val="C00000"/>
                </a:solidFill>
              </a:rPr>
              <a:t>TOPIC – 4</a:t>
            </a:r>
            <a:br>
              <a:rPr lang="en-US" dirty="0">
                <a:solidFill>
                  <a:srgbClr val="C00000"/>
                </a:solidFill>
              </a:rPr>
            </a:br>
            <a:r>
              <a:rPr lang="en-US" dirty="0">
                <a:solidFill>
                  <a:srgbClr val="C00000"/>
                </a:solidFill>
              </a:rPr>
              <a:t>Empirical Estimation Techniques</a:t>
            </a:r>
            <a:br>
              <a:rPr lang="en-US" dirty="0">
                <a:solidFill>
                  <a:srgbClr val="C00000"/>
                </a:solidFill>
              </a:rPr>
            </a:br>
            <a:endParaRPr lang="en-IN" dirty="0">
              <a:solidFill>
                <a:srgbClr val="C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4"/>
            <a:ext cx="8229600" cy="500066"/>
          </a:xfrm>
        </p:spPr>
        <p:txBody>
          <a:bodyPr>
            <a:normAutofit fontScale="90000"/>
          </a:bodyPr>
          <a:lstStyle/>
          <a:p>
            <a:pPr algn="r"/>
            <a:r>
              <a:rPr lang="en-US" sz="3200" b="1" dirty="0">
                <a:solidFill>
                  <a:srgbClr val="D60093"/>
                </a:solidFill>
                <a:latin typeface="Times New Roman" pitchFamily="18" charset="0"/>
                <a:cs typeface="Times New Roman" pitchFamily="18" charset="0"/>
              </a:rPr>
              <a:t>Empirical Estimation Models</a:t>
            </a:r>
            <a:endParaRPr lang="en-IN" sz="3200" b="1" dirty="0">
              <a:solidFill>
                <a:srgbClr val="D60093"/>
              </a:solidFill>
              <a:latin typeface="Times New Roman" pitchFamily="18" charset="0"/>
              <a:cs typeface="Times New Roman" pitchFamily="18" charset="0"/>
            </a:endParaRPr>
          </a:p>
        </p:txBody>
      </p:sp>
      <p:sp>
        <p:nvSpPr>
          <p:cNvPr id="3" name="Content Placeholder 2"/>
          <p:cNvSpPr>
            <a:spLocks noGrp="1"/>
          </p:cNvSpPr>
          <p:nvPr>
            <p:ph idx="1"/>
          </p:nvPr>
        </p:nvSpPr>
        <p:spPr>
          <a:xfrm>
            <a:off x="1738282" y="571480"/>
            <a:ext cx="8715436" cy="6143668"/>
          </a:xfrm>
        </p:spPr>
        <p:txBody>
          <a:bodyPr/>
          <a:lstStyle/>
          <a:p>
            <a:pPr algn="just"/>
            <a:r>
              <a:rPr lang="en-IN" sz="2200" dirty="0">
                <a:solidFill>
                  <a:srgbClr val="D60093"/>
                </a:solidFill>
                <a:latin typeface="Times New Roman" pitchFamily="18" charset="0"/>
                <a:cs typeface="Times New Roman" pitchFamily="18" charset="0"/>
              </a:rPr>
              <a:t>An estimation model for computer software uses </a:t>
            </a:r>
            <a:r>
              <a:rPr lang="en-IN" sz="2200" b="1" dirty="0">
                <a:solidFill>
                  <a:srgbClr val="D60093"/>
                </a:solidFill>
                <a:latin typeface="Times New Roman" pitchFamily="18" charset="0"/>
                <a:cs typeface="Times New Roman" pitchFamily="18" charset="0"/>
              </a:rPr>
              <a:t>empirically derived formulas</a:t>
            </a:r>
            <a:r>
              <a:rPr lang="en-IN" sz="2200" dirty="0">
                <a:solidFill>
                  <a:srgbClr val="D60093"/>
                </a:solidFill>
                <a:latin typeface="Times New Roman" pitchFamily="18" charset="0"/>
                <a:cs typeface="Times New Roman" pitchFamily="18" charset="0"/>
              </a:rPr>
              <a:t> to</a:t>
            </a:r>
            <a:r>
              <a:rPr lang="en-IN" sz="2200" b="1" dirty="0">
                <a:solidFill>
                  <a:srgbClr val="D60093"/>
                </a:solidFill>
                <a:latin typeface="Times New Roman" pitchFamily="18" charset="0"/>
                <a:cs typeface="Times New Roman" pitchFamily="18" charset="0"/>
              </a:rPr>
              <a:t> predict effort as a function of LOC</a:t>
            </a:r>
            <a:r>
              <a:rPr lang="en-IN" sz="2200" dirty="0">
                <a:solidFill>
                  <a:srgbClr val="D60093"/>
                </a:solidFill>
                <a:latin typeface="Times New Roman" pitchFamily="18" charset="0"/>
                <a:cs typeface="Times New Roman" pitchFamily="18" charset="0"/>
              </a:rPr>
              <a:t> or </a:t>
            </a:r>
            <a:r>
              <a:rPr lang="en-IN" sz="2200" b="1" dirty="0">
                <a:solidFill>
                  <a:srgbClr val="D60093"/>
                </a:solidFill>
                <a:latin typeface="Times New Roman" pitchFamily="18" charset="0"/>
                <a:cs typeface="Times New Roman" pitchFamily="18" charset="0"/>
              </a:rPr>
              <a:t>FP</a:t>
            </a:r>
            <a:r>
              <a:rPr lang="en-IN" sz="2200" dirty="0">
                <a:solidFill>
                  <a:srgbClr val="D60093"/>
                </a:solidFill>
                <a:latin typeface="Times New Roman" pitchFamily="18" charset="0"/>
                <a:cs typeface="Times New Roman" pitchFamily="18" charset="0"/>
              </a:rPr>
              <a:t>.</a:t>
            </a:r>
          </a:p>
          <a:p>
            <a:pPr algn="just">
              <a:buNone/>
            </a:pPr>
            <a:endParaRPr lang="en-IN" sz="2200" dirty="0">
              <a:solidFill>
                <a:srgbClr val="D60093"/>
              </a:solidFill>
              <a:latin typeface="Times New Roman" pitchFamily="18" charset="0"/>
              <a:cs typeface="Times New Roman" pitchFamily="18" charset="0"/>
            </a:endParaRPr>
          </a:p>
          <a:p>
            <a:pPr algn="just"/>
            <a:r>
              <a:rPr lang="en-IN" sz="2200" dirty="0">
                <a:solidFill>
                  <a:srgbClr val="D60093"/>
                </a:solidFill>
                <a:latin typeface="Times New Roman" pitchFamily="18" charset="0"/>
                <a:cs typeface="Times New Roman" pitchFamily="18" charset="0"/>
              </a:rPr>
              <a:t>The empirical data that support most estimation models are derived from a limited sample of projects.</a:t>
            </a:r>
          </a:p>
          <a:p>
            <a:pPr algn="just">
              <a:buNone/>
            </a:pPr>
            <a:endParaRPr lang="en-IN" sz="2200" dirty="0">
              <a:solidFill>
                <a:srgbClr val="D60093"/>
              </a:solidFill>
              <a:latin typeface="Times New Roman" pitchFamily="18" charset="0"/>
              <a:cs typeface="Times New Roman" pitchFamily="18" charset="0"/>
            </a:endParaRPr>
          </a:p>
          <a:p>
            <a:pPr algn="just"/>
            <a:r>
              <a:rPr lang="en-IN" sz="2200" dirty="0">
                <a:solidFill>
                  <a:srgbClr val="D60093"/>
                </a:solidFill>
                <a:latin typeface="Times New Roman" pitchFamily="18" charset="0"/>
                <a:cs typeface="Times New Roman" pitchFamily="18" charset="0"/>
              </a:rPr>
              <a:t>The model should be </a:t>
            </a:r>
            <a:r>
              <a:rPr lang="en-IN" sz="2200" b="1" dirty="0">
                <a:solidFill>
                  <a:srgbClr val="D60093"/>
                </a:solidFill>
                <a:latin typeface="Times New Roman" pitchFamily="18" charset="0"/>
                <a:cs typeface="Times New Roman" pitchFamily="18" charset="0"/>
              </a:rPr>
              <a:t>tested by applying data collected from completed projects</a:t>
            </a:r>
            <a:r>
              <a:rPr lang="en-IN" sz="2200" dirty="0">
                <a:solidFill>
                  <a:srgbClr val="D60093"/>
                </a:solidFill>
                <a:latin typeface="Times New Roman" pitchFamily="18" charset="0"/>
                <a:cs typeface="Times New Roman" pitchFamily="18" charset="0"/>
              </a:rPr>
              <a:t>. </a:t>
            </a:r>
          </a:p>
          <a:p>
            <a:pPr algn="just">
              <a:buNone/>
            </a:pPr>
            <a:endParaRPr lang="en-IN" sz="2200" dirty="0">
              <a:solidFill>
                <a:srgbClr val="D60093"/>
              </a:solidFill>
              <a:latin typeface="Times New Roman" pitchFamily="18" charset="0"/>
              <a:cs typeface="Times New Roman" pitchFamily="18" charset="0"/>
            </a:endParaRPr>
          </a:p>
          <a:p>
            <a:pPr algn="just"/>
            <a:r>
              <a:rPr lang="en-US" sz="2200" b="1" dirty="0">
                <a:solidFill>
                  <a:srgbClr val="D60093"/>
                </a:solidFill>
                <a:latin typeface="Times New Roman" pitchFamily="18" charset="0"/>
                <a:cs typeface="Times New Roman" pitchFamily="18" charset="0"/>
              </a:rPr>
              <a:t> </a:t>
            </a:r>
            <a:r>
              <a:rPr lang="en-IN" sz="2200" b="1" dirty="0">
                <a:solidFill>
                  <a:srgbClr val="D60093"/>
                </a:solidFill>
                <a:latin typeface="Times New Roman" pitchFamily="18" charset="0"/>
                <a:cs typeface="Times New Roman" pitchFamily="18" charset="0"/>
              </a:rPr>
              <a:t>Plugging the data into the model</a:t>
            </a:r>
            <a:r>
              <a:rPr lang="en-IN" sz="2200" dirty="0">
                <a:solidFill>
                  <a:srgbClr val="D60093"/>
                </a:solidFill>
                <a:latin typeface="Times New Roman" pitchFamily="18" charset="0"/>
                <a:cs typeface="Times New Roman" pitchFamily="18" charset="0"/>
              </a:rPr>
              <a:t>.</a:t>
            </a:r>
          </a:p>
          <a:p>
            <a:pPr algn="just"/>
            <a:endParaRPr lang="en-IN" sz="2200" dirty="0">
              <a:solidFill>
                <a:srgbClr val="D60093"/>
              </a:solidFill>
              <a:latin typeface="Times New Roman" pitchFamily="18" charset="0"/>
              <a:cs typeface="Times New Roman" pitchFamily="18" charset="0"/>
            </a:endParaRPr>
          </a:p>
          <a:p>
            <a:pPr algn="just"/>
            <a:r>
              <a:rPr lang="en-US" sz="2200" dirty="0">
                <a:solidFill>
                  <a:srgbClr val="D60093"/>
                </a:solidFill>
                <a:latin typeface="Times New Roman" pitchFamily="18" charset="0"/>
                <a:cs typeface="Times New Roman" pitchFamily="18" charset="0"/>
              </a:rPr>
              <a:t> </a:t>
            </a:r>
            <a:r>
              <a:rPr lang="en-IN" sz="2200" dirty="0">
                <a:solidFill>
                  <a:srgbClr val="D60093"/>
                </a:solidFill>
                <a:latin typeface="Times New Roman" pitchFamily="18" charset="0"/>
                <a:cs typeface="Times New Roman" pitchFamily="18" charset="0"/>
              </a:rPr>
              <a:t>Then </a:t>
            </a:r>
            <a:r>
              <a:rPr lang="en-IN" sz="2200" b="1" dirty="0">
                <a:solidFill>
                  <a:srgbClr val="D60093"/>
                </a:solidFill>
                <a:latin typeface="Times New Roman" pitchFamily="18" charset="0"/>
                <a:cs typeface="Times New Roman" pitchFamily="18" charset="0"/>
              </a:rPr>
              <a:t>comparing actual to predicted results.</a:t>
            </a:r>
          </a:p>
          <a:p>
            <a:pPr algn="just">
              <a:buNone/>
            </a:pPr>
            <a:endParaRPr lang="en-IN" sz="2200" dirty="0">
              <a:solidFill>
                <a:srgbClr val="D60093"/>
              </a:solidFill>
              <a:latin typeface="Times New Roman" pitchFamily="18" charset="0"/>
              <a:cs typeface="Times New Roman" pitchFamily="18" charset="0"/>
            </a:endParaRPr>
          </a:p>
          <a:p>
            <a:pPr algn="just"/>
            <a:r>
              <a:rPr lang="en-US" sz="2200" dirty="0">
                <a:solidFill>
                  <a:srgbClr val="D60093"/>
                </a:solidFill>
                <a:latin typeface="Times New Roman" pitchFamily="18" charset="0"/>
                <a:cs typeface="Times New Roman" pitchFamily="18" charset="0"/>
              </a:rPr>
              <a:t> </a:t>
            </a:r>
            <a:r>
              <a:rPr lang="en-IN" sz="2200" dirty="0">
                <a:solidFill>
                  <a:srgbClr val="D60093"/>
                </a:solidFill>
                <a:latin typeface="Times New Roman" pitchFamily="18" charset="0"/>
                <a:cs typeface="Times New Roman" pitchFamily="18" charset="0"/>
              </a:rPr>
              <a:t>If agreement is poor, the model must be tuned and retested before it can be used.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Example1: MIS </a:t>
            </a:r>
            <a:r>
              <a:rPr lang="en-US" dirty="0" err="1" smtClean="0"/>
              <a:t>sw</a:t>
            </a:r>
            <a:r>
              <a:rPr lang="en-US" dirty="0" smtClean="0"/>
              <a:t> consist of </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358775" y="1586706"/>
            <a:ext cx="3905250" cy="25431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4456113" y="1495425"/>
            <a:ext cx="3914775" cy="241935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8539163" y="1460500"/>
            <a:ext cx="3495675" cy="26289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7964488" y="4191000"/>
            <a:ext cx="3629025" cy="2438400"/>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4"/>
            <a:ext cx="8229600" cy="571504"/>
          </a:xfrm>
        </p:spPr>
        <p:txBody>
          <a:bodyPr>
            <a:normAutofit/>
          </a:bodyPr>
          <a:lstStyle/>
          <a:p>
            <a:pPr algn="r"/>
            <a:r>
              <a:rPr lang="en-US" sz="3200" b="1" dirty="0">
                <a:solidFill>
                  <a:srgbClr val="D60093"/>
                </a:solidFill>
                <a:latin typeface="Times New Roman" pitchFamily="18" charset="0"/>
                <a:cs typeface="Times New Roman" pitchFamily="18" charset="0"/>
              </a:rPr>
              <a:t>The Structure of Estimation Models</a:t>
            </a:r>
            <a:endParaRPr lang="en-IN" sz="3200" b="1" dirty="0">
              <a:solidFill>
                <a:srgbClr val="D60093"/>
              </a:solidFill>
              <a:latin typeface="Times New Roman" pitchFamily="18" charset="0"/>
              <a:cs typeface="Times New Roman" pitchFamily="18" charset="0"/>
            </a:endParaRPr>
          </a:p>
        </p:txBody>
      </p:sp>
      <p:sp>
        <p:nvSpPr>
          <p:cNvPr id="3" name="Content Placeholder 2"/>
          <p:cNvSpPr>
            <a:spLocks noGrp="1"/>
          </p:cNvSpPr>
          <p:nvPr>
            <p:ph idx="1"/>
          </p:nvPr>
        </p:nvSpPr>
        <p:spPr>
          <a:xfrm>
            <a:off x="1738282" y="571480"/>
            <a:ext cx="8715436" cy="6143668"/>
          </a:xfrm>
        </p:spPr>
        <p:txBody>
          <a:bodyPr>
            <a:normAutofit/>
          </a:bodyPr>
          <a:lstStyle/>
          <a:p>
            <a:pPr algn="just"/>
            <a:r>
              <a:rPr lang="en-IN" sz="2200" dirty="0">
                <a:solidFill>
                  <a:srgbClr val="D60093"/>
                </a:solidFill>
                <a:latin typeface="Times New Roman" pitchFamily="18" charset="0"/>
                <a:cs typeface="Times New Roman" pitchFamily="18" charset="0"/>
              </a:rPr>
              <a:t>A typical estimation model is </a:t>
            </a:r>
            <a:r>
              <a:rPr lang="en-IN" sz="2200" b="1" dirty="0">
                <a:solidFill>
                  <a:srgbClr val="D60093"/>
                </a:solidFill>
                <a:latin typeface="Times New Roman" pitchFamily="18" charset="0"/>
                <a:cs typeface="Times New Roman" pitchFamily="18" charset="0"/>
              </a:rPr>
              <a:t>derived using regression analysis</a:t>
            </a:r>
            <a:r>
              <a:rPr lang="en-IN" sz="2200" dirty="0">
                <a:solidFill>
                  <a:srgbClr val="D60093"/>
                </a:solidFill>
                <a:latin typeface="Times New Roman" pitchFamily="18" charset="0"/>
                <a:cs typeface="Times New Roman" pitchFamily="18" charset="0"/>
              </a:rPr>
              <a:t> on </a:t>
            </a:r>
            <a:r>
              <a:rPr lang="en-IN" sz="2200" b="1" dirty="0">
                <a:solidFill>
                  <a:srgbClr val="D60093"/>
                </a:solidFill>
                <a:latin typeface="Times New Roman" pitchFamily="18" charset="0"/>
                <a:cs typeface="Times New Roman" pitchFamily="18" charset="0"/>
              </a:rPr>
              <a:t>data collected </a:t>
            </a:r>
            <a:r>
              <a:rPr lang="en-IN" sz="2200" dirty="0">
                <a:solidFill>
                  <a:srgbClr val="D60093"/>
                </a:solidFill>
                <a:latin typeface="Times New Roman" pitchFamily="18" charset="0"/>
                <a:cs typeface="Times New Roman" pitchFamily="18" charset="0"/>
              </a:rPr>
              <a:t>from past software projects.</a:t>
            </a:r>
          </a:p>
          <a:p>
            <a:pPr algn="just">
              <a:buNone/>
            </a:pPr>
            <a:endParaRPr lang="en-IN" sz="2200" dirty="0">
              <a:solidFill>
                <a:srgbClr val="D60093"/>
              </a:solidFill>
              <a:latin typeface="Times New Roman" pitchFamily="18" charset="0"/>
              <a:cs typeface="Times New Roman" pitchFamily="18" charset="0"/>
            </a:endParaRPr>
          </a:p>
          <a:p>
            <a:pPr algn="just"/>
            <a:r>
              <a:rPr lang="en-US" sz="2200" dirty="0">
                <a:solidFill>
                  <a:srgbClr val="D60093"/>
                </a:solidFill>
                <a:latin typeface="Times New Roman" pitchFamily="18" charset="0"/>
                <a:cs typeface="Times New Roman" pitchFamily="18" charset="0"/>
              </a:rPr>
              <a:t> </a:t>
            </a:r>
            <a:r>
              <a:rPr lang="en-IN" sz="2200" dirty="0">
                <a:solidFill>
                  <a:srgbClr val="D60093"/>
                </a:solidFill>
                <a:latin typeface="Times New Roman" pitchFamily="18" charset="0"/>
                <a:cs typeface="Times New Roman" pitchFamily="18" charset="0"/>
              </a:rPr>
              <a:t>Overall </a:t>
            </a:r>
            <a:r>
              <a:rPr lang="en-IN" sz="2200" b="1" dirty="0">
                <a:solidFill>
                  <a:srgbClr val="D60093"/>
                </a:solidFill>
                <a:latin typeface="Times New Roman" pitchFamily="18" charset="0"/>
                <a:cs typeface="Times New Roman" pitchFamily="18" charset="0"/>
              </a:rPr>
              <a:t>structure of such models </a:t>
            </a:r>
            <a:r>
              <a:rPr lang="en-IN" sz="2200" dirty="0">
                <a:solidFill>
                  <a:srgbClr val="D60093"/>
                </a:solidFill>
                <a:latin typeface="Times New Roman" pitchFamily="18" charset="0"/>
                <a:cs typeface="Times New Roman" pitchFamily="18" charset="0"/>
              </a:rPr>
              <a:t>takes the form. </a:t>
            </a:r>
          </a:p>
          <a:p>
            <a:pPr algn="just"/>
            <a:endParaRPr lang="en-US" sz="2200" dirty="0">
              <a:solidFill>
                <a:srgbClr val="D60093"/>
              </a:solidFill>
              <a:latin typeface="Times New Roman" pitchFamily="18" charset="0"/>
              <a:cs typeface="Times New Roman" pitchFamily="18" charset="0"/>
            </a:endParaRPr>
          </a:p>
          <a:p>
            <a:pPr algn="just"/>
            <a:endParaRPr lang="en-US" sz="2200" dirty="0">
              <a:solidFill>
                <a:srgbClr val="D60093"/>
              </a:solidFill>
              <a:latin typeface="Times New Roman" pitchFamily="18" charset="0"/>
              <a:cs typeface="Times New Roman" pitchFamily="18" charset="0"/>
            </a:endParaRPr>
          </a:p>
          <a:p>
            <a:pPr algn="just"/>
            <a:r>
              <a:rPr lang="en-US" sz="2200" dirty="0">
                <a:solidFill>
                  <a:srgbClr val="D60093"/>
                </a:solidFill>
                <a:latin typeface="Times New Roman" pitchFamily="18" charset="0"/>
                <a:cs typeface="Times New Roman" pitchFamily="18" charset="0"/>
              </a:rPr>
              <a:t> where, </a:t>
            </a:r>
          </a:p>
          <a:p>
            <a:pPr algn="just">
              <a:buNone/>
            </a:pPr>
            <a:endParaRPr lang="en-US" sz="2200" dirty="0">
              <a:solidFill>
                <a:srgbClr val="D60093"/>
              </a:solidFill>
              <a:latin typeface="Times New Roman" pitchFamily="18" charset="0"/>
              <a:cs typeface="Times New Roman" pitchFamily="18" charset="0"/>
            </a:endParaRPr>
          </a:p>
          <a:p>
            <a:pPr lvl="1" algn="just"/>
            <a:r>
              <a:rPr lang="en-US" sz="2200" dirty="0">
                <a:solidFill>
                  <a:srgbClr val="D60093"/>
                </a:solidFill>
                <a:latin typeface="Times New Roman" pitchFamily="18" charset="0"/>
                <a:cs typeface="Times New Roman" pitchFamily="18" charset="0"/>
              </a:rPr>
              <a:t> A,B and C are empirically derived constants.</a:t>
            </a:r>
          </a:p>
          <a:p>
            <a:pPr lvl="1" algn="just">
              <a:buNone/>
            </a:pPr>
            <a:endParaRPr lang="en-US" sz="2200" dirty="0">
              <a:solidFill>
                <a:srgbClr val="D60093"/>
              </a:solidFill>
              <a:latin typeface="Times New Roman" pitchFamily="18" charset="0"/>
              <a:cs typeface="Times New Roman" pitchFamily="18" charset="0"/>
            </a:endParaRPr>
          </a:p>
          <a:p>
            <a:pPr lvl="1" algn="just"/>
            <a:r>
              <a:rPr lang="en-US" sz="2200" dirty="0">
                <a:solidFill>
                  <a:srgbClr val="D60093"/>
                </a:solidFill>
                <a:latin typeface="Times New Roman" pitchFamily="18" charset="0"/>
                <a:cs typeface="Times New Roman" pitchFamily="18" charset="0"/>
              </a:rPr>
              <a:t> E is effort in person-months</a:t>
            </a:r>
          </a:p>
          <a:p>
            <a:pPr lvl="1" algn="just">
              <a:buNone/>
            </a:pPr>
            <a:endParaRPr lang="en-US" sz="2200" dirty="0">
              <a:solidFill>
                <a:srgbClr val="D60093"/>
              </a:solidFill>
              <a:latin typeface="Times New Roman" pitchFamily="18" charset="0"/>
              <a:cs typeface="Times New Roman" pitchFamily="18" charset="0"/>
            </a:endParaRPr>
          </a:p>
          <a:p>
            <a:pPr lvl="1" algn="just"/>
            <a:r>
              <a:rPr lang="en-US" sz="2200" dirty="0">
                <a:solidFill>
                  <a:srgbClr val="D60093"/>
                </a:solidFill>
                <a:latin typeface="Times New Roman" pitchFamily="18" charset="0"/>
                <a:cs typeface="Times New Roman" pitchFamily="18" charset="0"/>
              </a:rPr>
              <a:t> </a:t>
            </a:r>
            <a:r>
              <a:rPr lang="en-US" sz="2200" dirty="0" err="1">
                <a:solidFill>
                  <a:srgbClr val="D60093"/>
                </a:solidFill>
                <a:latin typeface="Times New Roman" pitchFamily="18" charset="0"/>
                <a:cs typeface="Times New Roman" pitchFamily="18" charset="0"/>
              </a:rPr>
              <a:t>e</a:t>
            </a:r>
            <a:r>
              <a:rPr lang="en-US" sz="2200" baseline="-25000" dirty="0" err="1">
                <a:solidFill>
                  <a:srgbClr val="D60093"/>
                </a:solidFill>
                <a:latin typeface="Times New Roman" pitchFamily="18" charset="0"/>
                <a:cs typeface="Times New Roman" pitchFamily="18" charset="0"/>
              </a:rPr>
              <a:t>v</a:t>
            </a:r>
            <a:r>
              <a:rPr lang="en-US" sz="2200" baseline="-25000" dirty="0">
                <a:solidFill>
                  <a:srgbClr val="D60093"/>
                </a:solidFill>
                <a:latin typeface="Times New Roman" pitchFamily="18" charset="0"/>
                <a:cs typeface="Times New Roman" pitchFamily="18" charset="0"/>
              </a:rPr>
              <a:t> </a:t>
            </a:r>
            <a:r>
              <a:rPr lang="en-US" sz="2200" dirty="0">
                <a:solidFill>
                  <a:srgbClr val="D60093"/>
                </a:solidFill>
                <a:latin typeface="Times New Roman" pitchFamily="18" charset="0"/>
                <a:cs typeface="Times New Roman" pitchFamily="18" charset="0"/>
              </a:rPr>
              <a:t> is the estimation variable either </a:t>
            </a:r>
            <a:r>
              <a:rPr lang="en-US" sz="2200" b="1" dirty="0">
                <a:solidFill>
                  <a:srgbClr val="D60093"/>
                </a:solidFill>
                <a:latin typeface="Times New Roman" pitchFamily="18" charset="0"/>
                <a:cs typeface="Times New Roman" pitchFamily="18" charset="0"/>
              </a:rPr>
              <a:t>LOC (or) FP</a:t>
            </a:r>
            <a:endParaRPr lang="en-IN" sz="2200" dirty="0">
              <a:solidFill>
                <a:srgbClr val="D60093"/>
              </a:solidFill>
              <a:latin typeface="Times New Roman" pitchFamily="18" charset="0"/>
              <a:cs typeface="Times New Roman" pitchFamily="18" charset="0"/>
            </a:endParaRPr>
          </a:p>
        </p:txBody>
      </p:sp>
      <p:pic>
        <p:nvPicPr>
          <p:cNvPr id="4" name="Picture 3"/>
          <p:cNvPicPr/>
          <p:nvPr/>
        </p:nvPicPr>
        <p:blipFill>
          <a:blip r:embed="rId2"/>
          <a:srcRect l="23191" t="29457" r="52840" b="61783"/>
          <a:stretch>
            <a:fillRect/>
          </a:stretch>
        </p:blipFill>
        <p:spPr bwMode="auto">
          <a:xfrm>
            <a:off x="2809852" y="2071678"/>
            <a:ext cx="4500594" cy="928694"/>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38282" y="285728"/>
            <a:ext cx="8715436" cy="6357982"/>
          </a:xfrm>
        </p:spPr>
        <p:txBody>
          <a:bodyPr>
            <a:normAutofit/>
          </a:bodyPr>
          <a:lstStyle/>
          <a:p>
            <a:r>
              <a:rPr lang="en-US" sz="2200" dirty="0">
                <a:latin typeface="Times New Roman" pitchFamily="18" charset="0"/>
                <a:cs typeface="Times New Roman" pitchFamily="18" charset="0"/>
              </a:rPr>
              <a:t>LOC-Oriented estimation models in the literature as follows :</a:t>
            </a:r>
          </a:p>
          <a:p>
            <a:pPr lvl="1"/>
            <a:r>
              <a:rPr lang="en-US" sz="1800" dirty="0">
                <a:latin typeface="Times New Roman" pitchFamily="18" charset="0"/>
                <a:cs typeface="Times New Roman" pitchFamily="18" charset="0"/>
              </a:rPr>
              <a:t> </a:t>
            </a:r>
          </a:p>
          <a:p>
            <a:pPr lvl="1"/>
            <a:endParaRPr lang="en-US" sz="1800" dirty="0">
              <a:latin typeface="Times New Roman" pitchFamily="18" charset="0"/>
              <a:cs typeface="Times New Roman" pitchFamily="18" charset="0"/>
            </a:endParaRPr>
          </a:p>
          <a:p>
            <a:pPr lvl="1"/>
            <a:endParaRPr lang="en-US" sz="1800" dirty="0">
              <a:latin typeface="Times New Roman" pitchFamily="18" charset="0"/>
              <a:cs typeface="Times New Roman" pitchFamily="18" charset="0"/>
            </a:endParaRPr>
          </a:p>
          <a:p>
            <a:pPr lvl="1"/>
            <a:endParaRPr lang="en-US" sz="1800" dirty="0">
              <a:latin typeface="Times New Roman" pitchFamily="18" charset="0"/>
              <a:cs typeface="Times New Roman" pitchFamily="18" charset="0"/>
            </a:endParaRPr>
          </a:p>
          <a:p>
            <a:pPr lvl="1"/>
            <a:endParaRPr lang="en-US" sz="1800" dirty="0">
              <a:latin typeface="Times New Roman" pitchFamily="18" charset="0"/>
              <a:cs typeface="Times New Roman" pitchFamily="18" charset="0"/>
            </a:endParaRPr>
          </a:p>
          <a:p>
            <a:pPr lvl="1"/>
            <a:endParaRPr lang="en-US" sz="1800" dirty="0">
              <a:latin typeface="Times New Roman" pitchFamily="18" charset="0"/>
              <a:cs typeface="Times New Roman" pitchFamily="18" charset="0"/>
            </a:endParaRPr>
          </a:p>
          <a:p>
            <a:pPr lvl="1"/>
            <a:endParaRPr lang="en-US" sz="1800" dirty="0">
              <a:latin typeface="Times New Roman" pitchFamily="18" charset="0"/>
              <a:cs typeface="Times New Roman" pitchFamily="18" charset="0"/>
            </a:endParaRPr>
          </a:p>
          <a:p>
            <a:pPr lvl="1"/>
            <a:endParaRPr lang="en-US" sz="1800" dirty="0">
              <a:latin typeface="Times New Roman" pitchFamily="18" charset="0"/>
              <a:cs typeface="Times New Roman" pitchFamily="18" charset="0"/>
            </a:endParaRPr>
          </a:p>
          <a:p>
            <a:pPr lvl="1"/>
            <a:r>
              <a:rPr lang="en-US" sz="2200" dirty="0">
                <a:latin typeface="Times New Roman" pitchFamily="18" charset="0"/>
                <a:cs typeface="Times New Roman" pitchFamily="18" charset="0"/>
              </a:rPr>
              <a:t> FP-Oriented estimation models in the literature as follows :</a:t>
            </a:r>
          </a:p>
          <a:p>
            <a:pPr lvl="1">
              <a:buNone/>
            </a:pPr>
            <a:endParaRPr lang="en-US" sz="2200" dirty="0">
              <a:latin typeface="Times New Roman" pitchFamily="18" charset="0"/>
              <a:cs typeface="Times New Roman" pitchFamily="18" charset="0"/>
            </a:endParaRPr>
          </a:p>
        </p:txBody>
      </p:sp>
      <p:pic>
        <p:nvPicPr>
          <p:cNvPr id="4" name="Picture 3"/>
          <p:cNvPicPr/>
          <p:nvPr/>
        </p:nvPicPr>
        <p:blipFill>
          <a:blip r:embed="rId2"/>
          <a:srcRect l="12548" t="29092" r="14535" b="40722"/>
          <a:stretch>
            <a:fillRect/>
          </a:stretch>
        </p:blipFill>
        <p:spPr bwMode="auto">
          <a:xfrm>
            <a:off x="2952728" y="785794"/>
            <a:ext cx="6715172" cy="2428892"/>
          </a:xfrm>
          <a:prstGeom prst="rect">
            <a:avLst/>
          </a:prstGeom>
          <a:noFill/>
          <a:ln w="9525">
            <a:noFill/>
            <a:miter lim="800000"/>
            <a:headEnd/>
            <a:tailEnd/>
          </a:ln>
        </p:spPr>
      </p:pic>
      <p:pic>
        <p:nvPicPr>
          <p:cNvPr id="5" name="Picture 4"/>
          <p:cNvPicPr/>
          <p:nvPr/>
        </p:nvPicPr>
        <p:blipFill>
          <a:blip r:embed="rId3"/>
          <a:srcRect l="9673" t="16727" r="14282" b="56364"/>
          <a:stretch>
            <a:fillRect/>
          </a:stretch>
        </p:blipFill>
        <p:spPr bwMode="auto">
          <a:xfrm>
            <a:off x="3095604" y="3929066"/>
            <a:ext cx="5572164" cy="2357454"/>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4"/>
            <a:ext cx="8229600" cy="571504"/>
          </a:xfrm>
        </p:spPr>
        <p:txBody>
          <a:bodyPr>
            <a:normAutofit/>
          </a:bodyPr>
          <a:lstStyle/>
          <a:p>
            <a:pPr algn="r"/>
            <a:r>
              <a:rPr lang="en-US" sz="3200" b="1" dirty="0">
                <a:solidFill>
                  <a:srgbClr val="D60093"/>
                </a:solidFill>
                <a:latin typeface="Times New Roman" pitchFamily="18" charset="0"/>
                <a:cs typeface="Times New Roman" pitchFamily="18" charset="0"/>
              </a:rPr>
              <a:t>COCOMO-II Model</a:t>
            </a:r>
            <a:endParaRPr lang="en-IN" sz="3200" b="1" dirty="0">
              <a:solidFill>
                <a:srgbClr val="D60093"/>
              </a:solidFill>
              <a:latin typeface="Times New Roman" pitchFamily="18" charset="0"/>
              <a:cs typeface="Times New Roman" pitchFamily="18" charset="0"/>
            </a:endParaRPr>
          </a:p>
        </p:txBody>
      </p:sp>
      <p:sp>
        <p:nvSpPr>
          <p:cNvPr id="3" name="Content Placeholder 2"/>
          <p:cNvSpPr>
            <a:spLocks noGrp="1"/>
          </p:cNvSpPr>
          <p:nvPr>
            <p:ph idx="1"/>
          </p:nvPr>
        </p:nvSpPr>
        <p:spPr>
          <a:xfrm>
            <a:off x="346509" y="571480"/>
            <a:ext cx="10107209" cy="6072230"/>
          </a:xfrm>
        </p:spPr>
        <p:txBody>
          <a:bodyPr>
            <a:normAutofit/>
          </a:bodyPr>
          <a:lstStyle/>
          <a:p>
            <a:pPr algn="just"/>
            <a:r>
              <a:rPr lang="en-US" sz="2200" b="1" dirty="0" err="1">
                <a:solidFill>
                  <a:srgbClr val="D60093"/>
                </a:solidFill>
                <a:latin typeface="Times New Roman" pitchFamily="18" charset="0"/>
                <a:cs typeface="Times New Roman" pitchFamily="18" charset="0"/>
              </a:rPr>
              <a:t>CO</a:t>
            </a:r>
            <a:r>
              <a:rPr lang="en-US" sz="2200" dirty="0" err="1">
                <a:solidFill>
                  <a:srgbClr val="D60093"/>
                </a:solidFill>
                <a:latin typeface="Times New Roman" pitchFamily="18" charset="0"/>
                <a:cs typeface="Times New Roman" pitchFamily="18" charset="0"/>
              </a:rPr>
              <a:t>nstructive</a:t>
            </a:r>
            <a:r>
              <a:rPr lang="en-US" sz="2200" dirty="0">
                <a:solidFill>
                  <a:srgbClr val="D60093"/>
                </a:solidFill>
                <a:latin typeface="Times New Roman" pitchFamily="18" charset="0"/>
                <a:cs typeface="Times New Roman" pitchFamily="18" charset="0"/>
              </a:rPr>
              <a:t>  </a:t>
            </a:r>
            <a:r>
              <a:rPr lang="en-US" sz="2200" b="1" dirty="0" err="1">
                <a:solidFill>
                  <a:srgbClr val="D60093"/>
                </a:solidFill>
                <a:latin typeface="Times New Roman" pitchFamily="18" charset="0"/>
                <a:cs typeface="Times New Roman" pitchFamily="18" charset="0"/>
              </a:rPr>
              <a:t>CO</a:t>
            </a:r>
            <a:r>
              <a:rPr lang="en-US" sz="2200" dirty="0" err="1">
                <a:solidFill>
                  <a:srgbClr val="D60093"/>
                </a:solidFill>
                <a:latin typeface="Times New Roman" pitchFamily="18" charset="0"/>
                <a:cs typeface="Times New Roman" pitchFamily="18" charset="0"/>
              </a:rPr>
              <a:t>st</a:t>
            </a:r>
            <a:r>
              <a:rPr lang="en-US" sz="2200" dirty="0">
                <a:solidFill>
                  <a:srgbClr val="D60093"/>
                </a:solidFill>
                <a:latin typeface="Times New Roman" pitchFamily="18" charset="0"/>
                <a:cs typeface="Times New Roman" pitchFamily="18" charset="0"/>
              </a:rPr>
              <a:t>   </a:t>
            </a:r>
            <a:r>
              <a:rPr lang="en-US" sz="2200" b="1" dirty="0" err="1">
                <a:solidFill>
                  <a:srgbClr val="D60093"/>
                </a:solidFill>
                <a:latin typeface="Times New Roman" pitchFamily="18" charset="0"/>
                <a:cs typeface="Times New Roman" pitchFamily="18" charset="0"/>
              </a:rPr>
              <a:t>MO</a:t>
            </a:r>
            <a:r>
              <a:rPr lang="en-US" sz="2200" dirty="0" err="1">
                <a:solidFill>
                  <a:srgbClr val="D60093"/>
                </a:solidFill>
                <a:latin typeface="Times New Roman" pitchFamily="18" charset="0"/>
                <a:cs typeface="Times New Roman" pitchFamily="18" charset="0"/>
              </a:rPr>
              <a:t>del</a:t>
            </a:r>
            <a:r>
              <a:rPr lang="en-US" sz="2200" dirty="0">
                <a:solidFill>
                  <a:srgbClr val="D60093"/>
                </a:solidFill>
                <a:latin typeface="Times New Roman" pitchFamily="18" charset="0"/>
                <a:cs typeface="Times New Roman" pitchFamily="18" charset="0"/>
              </a:rPr>
              <a:t>  (</a:t>
            </a:r>
            <a:r>
              <a:rPr lang="en-US" sz="2200" b="1" dirty="0">
                <a:solidFill>
                  <a:srgbClr val="D60093"/>
                </a:solidFill>
                <a:latin typeface="Times New Roman" pitchFamily="18" charset="0"/>
                <a:cs typeface="Times New Roman" pitchFamily="18" charset="0"/>
              </a:rPr>
              <a:t>COCOMO</a:t>
            </a:r>
            <a:r>
              <a:rPr lang="en-US" sz="2200" dirty="0">
                <a:solidFill>
                  <a:srgbClr val="D60093"/>
                </a:solidFill>
                <a:latin typeface="Times New Roman" pitchFamily="18" charset="0"/>
                <a:cs typeface="Times New Roman" pitchFamily="18" charset="0"/>
              </a:rPr>
              <a:t>) II is actually  a hierarchy of estimation models that address the following areas. </a:t>
            </a:r>
          </a:p>
          <a:p>
            <a:pPr algn="just">
              <a:buNone/>
            </a:pPr>
            <a:endParaRPr lang="en-US" sz="2200" dirty="0">
              <a:solidFill>
                <a:srgbClr val="D60093"/>
              </a:solidFill>
              <a:latin typeface="Times New Roman" pitchFamily="18" charset="0"/>
              <a:cs typeface="Times New Roman" pitchFamily="18" charset="0"/>
            </a:endParaRPr>
          </a:p>
          <a:p>
            <a:pPr lvl="1" algn="just"/>
            <a:r>
              <a:rPr lang="en-US" sz="2200" b="1" dirty="0">
                <a:solidFill>
                  <a:srgbClr val="D60093"/>
                </a:solidFill>
                <a:latin typeface="Times New Roman" pitchFamily="18" charset="0"/>
                <a:cs typeface="Times New Roman" pitchFamily="18" charset="0"/>
              </a:rPr>
              <a:t> Application Composition Model. </a:t>
            </a:r>
          </a:p>
          <a:p>
            <a:pPr lvl="2" algn="just"/>
            <a:r>
              <a:rPr lang="en-US" sz="2200" dirty="0">
                <a:solidFill>
                  <a:srgbClr val="D60093"/>
                </a:solidFill>
                <a:latin typeface="Times New Roman" pitchFamily="18" charset="0"/>
                <a:cs typeface="Times New Roman" pitchFamily="18" charset="0"/>
              </a:rPr>
              <a:t> Used </a:t>
            </a:r>
            <a:r>
              <a:rPr lang="en-US" sz="2200" b="1" dirty="0">
                <a:solidFill>
                  <a:srgbClr val="D60093"/>
                </a:solidFill>
                <a:latin typeface="Times New Roman" pitchFamily="18" charset="0"/>
                <a:cs typeface="Times New Roman" pitchFamily="18" charset="0"/>
              </a:rPr>
              <a:t>during the early stages of software engineering </a:t>
            </a:r>
          </a:p>
          <a:p>
            <a:pPr lvl="2" algn="just"/>
            <a:r>
              <a:rPr lang="en-US" sz="2200" dirty="0">
                <a:solidFill>
                  <a:srgbClr val="D60093"/>
                </a:solidFill>
                <a:latin typeface="Times New Roman" pitchFamily="18" charset="0"/>
                <a:cs typeface="Times New Roman" pitchFamily="18" charset="0"/>
              </a:rPr>
              <a:t> When </a:t>
            </a:r>
            <a:r>
              <a:rPr lang="en-US" sz="2200" b="1" dirty="0">
                <a:solidFill>
                  <a:srgbClr val="D60093"/>
                </a:solidFill>
                <a:latin typeface="Times New Roman" pitchFamily="18" charset="0"/>
                <a:cs typeface="Times New Roman" pitchFamily="18" charset="0"/>
              </a:rPr>
              <a:t>prototyping of user interfaces</a:t>
            </a:r>
          </a:p>
          <a:p>
            <a:pPr lvl="2" algn="just"/>
            <a:r>
              <a:rPr lang="en-US" sz="2200" dirty="0">
                <a:solidFill>
                  <a:srgbClr val="D60093"/>
                </a:solidFill>
                <a:latin typeface="Times New Roman" pitchFamily="18" charset="0"/>
                <a:cs typeface="Times New Roman" pitchFamily="18" charset="0"/>
              </a:rPr>
              <a:t> Consideration of </a:t>
            </a:r>
            <a:r>
              <a:rPr lang="en-US" sz="2200" b="1" dirty="0">
                <a:solidFill>
                  <a:srgbClr val="D60093"/>
                </a:solidFill>
                <a:latin typeface="Times New Roman" pitchFamily="18" charset="0"/>
                <a:cs typeface="Times New Roman" pitchFamily="18" charset="0"/>
              </a:rPr>
              <a:t>Software and System Interaction</a:t>
            </a:r>
          </a:p>
          <a:p>
            <a:pPr lvl="2" algn="just"/>
            <a:r>
              <a:rPr lang="en-US" sz="2200" dirty="0">
                <a:solidFill>
                  <a:srgbClr val="D60093"/>
                </a:solidFill>
                <a:latin typeface="Times New Roman" pitchFamily="18" charset="0"/>
                <a:cs typeface="Times New Roman" pitchFamily="18" charset="0"/>
              </a:rPr>
              <a:t> Assessment of </a:t>
            </a:r>
            <a:r>
              <a:rPr lang="en-US" sz="2200" b="1" dirty="0">
                <a:solidFill>
                  <a:srgbClr val="D60093"/>
                </a:solidFill>
                <a:latin typeface="Times New Roman" pitchFamily="18" charset="0"/>
                <a:cs typeface="Times New Roman" pitchFamily="18" charset="0"/>
              </a:rPr>
              <a:t>Performance</a:t>
            </a:r>
            <a:r>
              <a:rPr lang="en-US" sz="2200" dirty="0">
                <a:solidFill>
                  <a:srgbClr val="D60093"/>
                </a:solidFill>
                <a:latin typeface="Times New Roman" pitchFamily="18" charset="0"/>
                <a:cs typeface="Times New Roman" pitchFamily="18" charset="0"/>
              </a:rPr>
              <a:t>.</a:t>
            </a:r>
          </a:p>
          <a:p>
            <a:pPr lvl="2" algn="just">
              <a:buNone/>
            </a:pPr>
            <a:endParaRPr lang="en-US" sz="2200" dirty="0">
              <a:solidFill>
                <a:srgbClr val="D60093"/>
              </a:solidFill>
              <a:latin typeface="Times New Roman" pitchFamily="18" charset="0"/>
              <a:cs typeface="Times New Roman" pitchFamily="18" charset="0"/>
            </a:endParaRPr>
          </a:p>
          <a:p>
            <a:pPr lvl="1" algn="just"/>
            <a:r>
              <a:rPr lang="en-US" sz="2200" dirty="0">
                <a:solidFill>
                  <a:srgbClr val="D60093"/>
                </a:solidFill>
                <a:latin typeface="Times New Roman" pitchFamily="18" charset="0"/>
                <a:cs typeface="Times New Roman" pitchFamily="18" charset="0"/>
              </a:rPr>
              <a:t> </a:t>
            </a:r>
            <a:r>
              <a:rPr lang="en-US" sz="2200" b="1" dirty="0">
                <a:solidFill>
                  <a:srgbClr val="D60093"/>
                </a:solidFill>
                <a:latin typeface="Times New Roman" pitchFamily="18" charset="0"/>
                <a:cs typeface="Times New Roman" pitchFamily="18" charset="0"/>
              </a:rPr>
              <a:t>Early Design Stage Model. </a:t>
            </a:r>
          </a:p>
          <a:p>
            <a:pPr lvl="2" algn="just"/>
            <a:r>
              <a:rPr lang="en-US" sz="1800" dirty="0">
                <a:solidFill>
                  <a:srgbClr val="D60093"/>
                </a:solidFill>
                <a:latin typeface="Times New Roman" pitchFamily="18" charset="0"/>
                <a:cs typeface="Times New Roman" pitchFamily="18" charset="0"/>
              </a:rPr>
              <a:t> </a:t>
            </a:r>
            <a:r>
              <a:rPr lang="en-IN" sz="2200" dirty="0">
                <a:solidFill>
                  <a:srgbClr val="D60093"/>
                </a:solidFill>
                <a:latin typeface="Times New Roman" pitchFamily="18" charset="0"/>
                <a:cs typeface="Times New Roman" pitchFamily="18" charset="0"/>
              </a:rPr>
              <a:t>Used </a:t>
            </a:r>
            <a:r>
              <a:rPr lang="en-IN" sz="2200" b="1" dirty="0">
                <a:solidFill>
                  <a:srgbClr val="D60093"/>
                </a:solidFill>
                <a:latin typeface="Times New Roman" pitchFamily="18" charset="0"/>
                <a:cs typeface="Times New Roman" pitchFamily="18" charset="0"/>
              </a:rPr>
              <a:t>once requirements have been stabilized </a:t>
            </a:r>
            <a:r>
              <a:rPr lang="en-IN" sz="2200" dirty="0">
                <a:solidFill>
                  <a:srgbClr val="D60093"/>
                </a:solidFill>
                <a:latin typeface="Times New Roman" pitchFamily="18" charset="0"/>
                <a:cs typeface="Times New Roman" pitchFamily="18" charset="0"/>
              </a:rPr>
              <a:t>and </a:t>
            </a:r>
          </a:p>
          <a:p>
            <a:pPr lvl="2" algn="just"/>
            <a:r>
              <a:rPr lang="en-US" sz="2200" dirty="0">
                <a:solidFill>
                  <a:srgbClr val="D60093"/>
                </a:solidFill>
                <a:latin typeface="Times New Roman" pitchFamily="18" charset="0"/>
                <a:cs typeface="Times New Roman" pitchFamily="18" charset="0"/>
              </a:rPr>
              <a:t> Basic </a:t>
            </a:r>
            <a:r>
              <a:rPr lang="en-US" sz="2200" b="1" dirty="0">
                <a:solidFill>
                  <a:srgbClr val="D60093"/>
                </a:solidFill>
                <a:latin typeface="Times New Roman" pitchFamily="18" charset="0"/>
                <a:cs typeface="Times New Roman" pitchFamily="18" charset="0"/>
              </a:rPr>
              <a:t>software architecture has been established</a:t>
            </a:r>
            <a:r>
              <a:rPr lang="en-US" sz="2200" dirty="0">
                <a:solidFill>
                  <a:srgbClr val="D60093"/>
                </a:solidFill>
                <a:latin typeface="Times New Roman" pitchFamily="18" charset="0"/>
                <a:cs typeface="Times New Roman" pitchFamily="18" charset="0"/>
              </a:rPr>
              <a:t>.</a:t>
            </a:r>
          </a:p>
          <a:p>
            <a:pPr lvl="2" algn="just">
              <a:buNone/>
            </a:pPr>
            <a:endParaRPr lang="en-US" sz="2200" dirty="0">
              <a:solidFill>
                <a:srgbClr val="D60093"/>
              </a:solidFill>
              <a:latin typeface="Times New Roman" pitchFamily="18" charset="0"/>
              <a:cs typeface="Times New Roman" pitchFamily="18" charset="0"/>
            </a:endParaRPr>
          </a:p>
          <a:p>
            <a:pPr lvl="1" algn="just"/>
            <a:r>
              <a:rPr lang="en-US" sz="2200" dirty="0">
                <a:solidFill>
                  <a:srgbClr val="D60093"/>
                </a:solidFill>
                <a:latin typeface="Times New Roman" pitchFamily="18" charset="0"/>
                <a:cs typeface="Times New Roman" pitchFamily="18" charset="0"/>
              </a:rPr>
              <a:t> </a:t>
            </a:r>
            <a:r>
              <a:rPr lang="en-US" sz="2200" b="1" dirty="0">
                <a:solidFill>
                  <a:srgbClr val="D60093"/>
                </a:solidFill>
                <a:latin typeface="Times New Roman" pitchFamily="18" charset="0"/>
                <a:cs typeface="Times New Roman" pitchFamily="18" charset="0"/>
              </a:rPr>
              <a:t>Post-Architecture-Stage Model. </a:t>
            </a:r>
          </a:p>
          <a:p>
            <a:pPr lvl="2" algn="just"/>
            <a:r>
              <a:rPr lang="en-US" sz="2200" dirty="0">
                <a:solidFill>
                  <a:srgbClr val="D60093"/>
                </a:solidFill>
                <a:latin typeface="Times New Roman" pitchFamily="18" charset="0"/>
                <a:cs typeface="Times New Roman" pitchFamily="18" charset="0"/>
              </a:rPr>
              <a:t> Used </a:t>
            </a:r>
            <a:r>
              <a:rPr lang="en-US" sz="2200" b="1" dirty="0">
                <a:solidFill>
                  <a:srgbClr val="D60093"/>
                </a:solidFill>
                <a:latin typeface="Times New Roman" pitchFamily="18" charset="0"/>
                <a:cs typeface="Times New Roman" pitchFamily="18" charset="0"/>
              </a:rPr>
              <a:t>during the construction of the software</a:t>
            </a:r>
            <a:r>
              <a:rPr lang="en-US" sz="2200" dirty="0">
                <a:solidFill>
                  <a:srgbClr val="D60093"/>
                </a:solidFill>
                <a:latin typeface="Times New Roman" pitchFamily="18" charset="0"/>
                <a:cs typeface="Times New Roman" pitchFamily="18" charset="0"/>
              </a:rPr>
              <a:t>. </a:t>
            </a:r>
          </a:p>
          <a:p>
            <a:pPr lvl="1" algn="just"/>
            <a:endParaRPr lang="en-IN" sz="2200" dirty="0">
              <a:solidFill>
                <a:srgbClr val="D60093"/>
              </a:solidFill>
              <a:latin typeface="Times New Roman" pitchFamily="18" charset="0"/>
              <a:cs typeface="Times New Roman"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6844" y="285728"/>
            <a:ext cx="8786874" cy="6357982"/>
          </a:xfrm>
        </p:spPr>
        <p:txBody>
          <a:bodyPr>
            <a:normAutofit/>
          </a:bodyPr>
          <a:lstStyle/>
          <a:p>
            <a:pPr algn="just"/>
            <a:r>
              <a:rPr lang="en-US" sz="2200" dirty="0">
                <a:solidFill>
                  <a:srgbClr val="D60093"/>
                </a:solidFill>
                <a:latin typeface="Times New Roman" pitchFamily="18" charset="0"/>
                <a:cs typeface="Times New Roman" pitchFamily="18" charset="0"/>
              </a:rPr>
              <a:t>Like all estimation models for software, </a:t>
            </a:r>
            <a:r>
              <a:rPr lang="en-US" sz="2200" b="1" dirty="0">
                <a:solidFill>
                  <a:srgbClr val="D60093"/>
                </a:solidFill>
                <a:latin typeface="Times New Roman" pitchFamily="18" charset="0"/>
                <a:cs typeface="Times New Roman" pitchFamily="18" charset="0"/>
              </a:rPr>
              <a:t>COCOMO II</a:t>
            </a:r>
            <a:r>
              <a:rPr lang="en-US" sz="2200" dirty="0">
                <a:solidFill>
                  <a:srgbClr val="D60093"/>
                </a:solidFill>
                <a:latin typeface="Times New Roman" pitchFamily="18" charset="0"/>
                <a:cs typeface="Times New Roman" pitchFamily="18" charset="0"/>
              </a:rPr>
              <a:t> model require sizing information. </a:t>
            </a:r>
          </a:p>
          <a:p>
            <a:pPr algn="just"/>
            <a:r>
              <a:rPr lang="en-IN" sz="2200" b="1" dirty="0">
                <a:solidFill>
                  <a:srgbClr val="D60093"/>
                </a:solidFill>
                <a:latin typeface="Times New Roman" pitchFamily="18" charset="0"/>
                <a:cs typeface="Times New Roman" pitchFamily="18" charset="0"/>
              </a:rPr>
              <a:t>Three different sizing options </a:t>
            </a:r>
            <a:r>
              <a:rPr lang="en-IN" sz="2200" dirty="0">
                <a:solidFill>
                  <a:srgbClr val="D60093"/>
                </a:solidFill>
                <a:latin typeface="Times New Roman" pitchFamily="18" charset="0"/>
                <a:cs typeface="Times New Roman" pitchFamily="18" charset="0"/>
              </a:rPr>
              <a:t>are available. </a:t>
            </a:r>
          </a:p>
          <a:p>
            <a:pPr lvl="1" algn="just"/>
            <a:r>
              <a:rPr lang="en-US" sz="2200" dirty="0">
                <a:solidFill>
                  <a:srgbClr val="D60093"/>
                </a:solidFill>
                <a:latin typeface="Times New Roman" pitchFamily="18" charset="0"/>
                <a:cs typeface="Times New Roman" pitchFamily="18" charset="0"/>
              </a:rPr>
              <a:t> </a:t>
            </a:r>
            <a:r>
              <a:rPr lang="en-US" sz="2200" b="1" dirty="0">
                <a:solidFill>
                  <a:srgbClr val="D60093"/>
                </a:solidFill>
                <a:latin typeface="Times New Roman" pitchFamily="18" charset="0"/>
                <a:cs typeface="Times New Roman" pitchFamily="18" charset="0"/>
              </a:rPr>
              <a:t>Object Point</a:t>
            </a:r>
          </a:p>
          <a:p>
            <a:pPr lvl="1" algn="just"/>
            <a:r>
              <a:rPr lang="en-US" sz="2200" b="1" dirty="0">
                <a:solidFill>
                  <a:srgbClr val="D60093"/>
                </a:solidFill>
                <a:latin typeface="Times New Roman" pitchFamily="18" charset="0"/>
                <a:cs typeface="Times New Roman" pitchFamily="18" charset="0"/>
              </a:rPr>
              <a:t> Function Point and </a:t>
            </a:r>
          </a:p>
          <a:p>
            <a:pPr lvl="1" algn="just"/>
            <a:r>
              <a:rPr lang="en-US" sz="2200" b="1" dirty="0">
                <a:solidFill>
                  <a:srgbClr val="D60093"/>
                </a:solidFill>
                <a:latin typeface="Times New Roman" pitchFamily="18" charset="0"/>
                <a:cs typeface="Times New Roman" pitchFamily="18" charset="0"/>
              </a:rPr>
              <a:t> Lines of Source Code</a:t>
            </a:r>
          </a:p>
          <a:p>
            <a:pPr algn="just"/>
            <a:r>
              <a:rPr lang="en-US" sz="2600" dirty="0">
                <a:solidFill>
                  <a:srgbClr val="D60093"/>
                </a:solidFill>
                <a:latin typeface="Times New Roman" pitchFamily="18" charset="0"/>
                <a:cs typeface="Times New Roman" pitchFamily="18" charset="0"/>
              </a:rPr>
              <a:t> </a:t>
            </a:r>
          </a:p>
          <a:p>
            <a:pPr algn="just"/>
            <a:endParaRPr lang="en-US" sz="2600" dirty="0">
              <a:solidFill>
                <a:srgbClr val="D60093"/>
              </a:solidFill>
              <a:latin typeface="Times New Roman" pitchFamily="18" charset="0"/>
              <a:cs typeface="Times New Roman" pitchFamily="18" charset="0"/>
            </a:endParaRPr>
          </a:p>
          <a:p>
            <a:pPr algn="just"/>
            <a:endParaRPr lang="en-US" sz="2600" dirty="0">
              <a:solidFill>
                <a:srgbClr val="D60093"/>
              </a:solidFill>
              <a:latin typeface="Times New Roman" pitchFamily="18" charset="0"/>
              <a:cs typeface="Times New Roman" pitchFamily="18" charset="0"/>
            </a:endParaRPr>
          </a:p>
          <a:p>
            <a:pPr algn="just"/>
            <a:endParaRPr lang="en-US" sz="2600" dirty="0">
              <a:solidFill>
                <a:srgbClr val="D60093"/>
              </a:solidFill>
              <a:latin typeface="Times New Roman" pitchFamily="18" charset="0"/>
              <a:cs typeface="Times New Roman" pitchFamily="18" charset="0"/>
            </a:endParaRPr>
          </a:p>
          <a:p>
            <a:pPr algn="just"/>
            <a:endParaRPr lang="en-US" sz="2600" dirty="0">
              <a:solidFill>
                <a:srgbClr val="D60093"/>
              </a:solidFill>
              <a:latin typeface="Times New Roman" pitchFamily="18" charset="0"/>
              <a:cs typeface="Times New Roman" pitchFamily="18" charset="0"/>
            </a:endParaRPr>
          </a:p>
          <a:p>
            <a:pPr algn="just"/>
            <a:r>
              <a:rPr lang="en-US" sz="2200" b="1" dirty="0">
                <a:solidFill>
                  <a:srgbClr val="D60093"/>
                </a:solidFill>
                <a:latin typeface="Times New Roman" pitchFamily="18" charset="0"/>
                <a:cs typeface="Times New Roman" pitchFamily="18" charset="0"/>
              </a:rPr>
              <a:t> Object Point</a:t>
            </a:r>
          </a:p>
          <a:p>
            <a:pPr lvl="1" algn="just"/>
            <a:r>
              <a:rPr lang="en-US" sz="2200" dirty="0">
                <a:solidFill>
                  <a:srgbClr val="D60093"/>
                </a:solidFill>
                <a:latin typeface="Times New Roman" pitchFamily="18" charset="0"/>
                <a:cs typeface="Times New Roman" pitchFamily="18" charset="0"/>
              </a:rPr>
              <a:t>I</a:t>
            </a:r>
            <a:r>
              <a:rPr lang="en-IN" sz="2200" dirty="0" err="1">
                <a:solidFill>
                  <a:srgbClr val="D60093"/>
                </a:solidFill>
                <a:latin typeface="Times New Roman" pitchFamily="18" charset="0"/>
                <a:cs typeface="Times New Roman" pitchFamily="18" charset="0"/>
              </a:rPr>
              <a:t>ndirect</a:t>
            </a:r>
            <a:r>
              <a:rPr lang="en-IN" sz="2200" dirty="0">
                <a:solidFill>
                  <a:srgbClr val="D60093"/>
                </a:solidFill>
                <a:latin typeface="Times New Roman" pitchFamily="18" charset="0"/>
                <a:cs typeface="Times New Roman" pitchFamily="18" charset="0"/>
              </a:rPr>
              <a:t> software measure that is computed using counts of the number of, </a:t>
            </a:r>
          </a:p>
          <a:p>
            <a:pPr lvl="2" algn="just"/>
            <a:r>
              <a:rPr lang="en-US" sz="1800" dirty="0">
                <a:solidFill>
                  <a:srgbClr val="D60093"/>
                </a:solidFill>
                <a:latin typeface="Times New Roman" pitchFamily="18" charset="0"/>
                <a:cs typeface="Times New Roman" pitchFamily="18" charset="0"/>
              </a:rPr>
              <a:t> Screens, Reports and Components likely to be required to build the application</a:t>
            </a:r>
            <a:endParaRPr lang="en-IN" sz="1800" dirty="0">
              <a:solidFill>
                <a:srgbClr val="D60093"/>
              </a:solidFill>
              <a:latin typeface="Times New Roman" pitchFamily="18" charset="0"/>
              <a:cs typeface="Times New Roman" pitchFamily="18" charset="0"/>
            </a:endParaRPr>
          </a:p>
        </p:txBody>
      </p:sp>
      <p:pic>
        <p:nvPicPr>
          <p:cNvPr id="4" name="Picture 2"/>
          <p:cNvPicPr>
            <a:picLocks noChangeAspect="1" noChangeArrowheads="1"/>
          </p:cNvPicPr>
          <p:nvPr/>
        </p:nvPicPr>
        <p:blipFill>
          <a:blip r:embed="rId2"/>
          <a:srcRect l="30197" t="25390" r="28075" b="43359"/>
          <a:stretch>
            <a:fillRect/>
          </a:stretch>
        </p:blipFill>
        <p:spPr bwMode="auto">
          <a:xfrm>
            <a:off x="2595538" y="2571744"/>
            <a:ext cx="6643734" cy="2240888"/>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38282" y="214290"/>
            <a:ext cx="8715436" cy="6429420"/>
          </a:xfrm>
        </p:spPr>
        <p:txBody>
          <a:bodyPr>
            <a:normAutofit/>
          </a:bodyPr>
          <a:lstStyle/>
          <a:p>
            <a:pPr algn="just"/>
            <a:r>
              <a:rPr lang="en-IN" sz="2200" b="1" dirty="0">
                <a:solidFill>
                  <a:srgbClr val="D60093"/>
                </a:solidFill>
                <a:latin typeface="Times New Roman" pitchFamily="18" charset="0"/>
                <a:cs typeface="Times New Roman" pitchFamily="18" charset="0"/>
              </a:rPr>
              <a:t>Object point count</a:t>
            </a:r>
            <a:r>
              <a:rPr lang="en-IN" sz="2200" dirty="0">
                <a:solidFill>
                  <a:srgbClr val="D60093"/>
                </a:solidFill>
                <a:latin typeface="Times New Roman" pitchFamily="18" charset="0"/>
                <a:cs typeface="Times New Roman" pitchFamily="18" charset="0"/>
              </a:rPr>
              <a:t> is then determined by </a:t>
            </a:r>
            <a:r>
              <a:rPr lang="en-IN" sz="2200" b="1" dirty="0">
                <a:solidFill>
                  <a:srgbClr val="D60093"/>
                </a:solidFill>
                <a:latin typeface="Times New Roman" pitchFamily="18" charset="0"/>
                <a:cs typeface="Times New Roman" pitchFamily="18" charset="0"/>
              </a:rPr>
              <a:t>multiplying the original number of object instances by the weighting factor</a:t>
            </a:r>
            <a:r>
              <a:rPr lang="en-IN" sz="2200" dirty="0">
                <a:solidFill>
                  <a:srgbClr val="D60093"/>
                </a:solidFill>
                <a:latin typeface="Times New Roman" pitchFamily="18" charset="0"/>
                <a:cs typeface="Times New Roman" pitchFamily="18" charset="0"/>
              </a:rPr>
              <a:t>. </a:t>
            </a:r>
          </a:p>
          <a:p>
            <a:pPr algn="just"/>
            <a:r>
              <a:rPr lang="en-US" sz="2200" dirty="0">
                <a:solidFill>
                  <a:srgbClr val="D60093"/>
                </a:solidFill>
                <a:latin typeface="Times New Roman" pitchFamily="18" charset="0"/>
                <a:cs typeface="Times New Roman" pitchFamily="18" charset="0"/>
              </a:rPr>
              <a:t> </a:t>
            </a:r>
            <a:endParaRPr lang="en-IN" sz="2200" dirty="0">
              <a:solidFill>
                <a:srgbClr val="D60093"/>
              </a:solidFill>
              <a:latin typeface="Times New Roman" pitchFamily="18" charset="0"/>
              <a:cs typeface="Times New Roman" pitchFamily="18" charset="0"/>
            </a:endParaRPr>
          </a:p>
        </p:txBody>
      </p:sp>
      <p:pic>
        <p:nvPicPr>
          <p:cNvPr id="4" name="Picture 2"/>
          <p:cNvPicPr>
            <a:picLocks noChangeAspect="1" noChangeArrowheads="1"/>
          </p:cNvPicPr>
          <p:nvPr/>
        </p:nvPicPr>
        <p:blipFill>
          <a:blip r:embed="rId2"/>
          <a:srcRect l="19766" t="28320" r="18191" b="21875"/>
          <a:stretch>
            <a:fillRect/>
          </a:stretch>
        </p:blipFill>
        <p:spPr bwMode="auto">
          <a:xfrm>
            <a:off x="2095472" y="1142984"/>
            <a:ext cx="8072494" cy="4929222"/>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l="13726" t="18554" r="13250" b="39453"/>
          <a:stretch>
            <a:fillRect/>
          </a:stretch>
        </p:blipFill>
        <p:spPr bwMode="auto">
          <a:xfrm>
            <a:off x="1524000" y="0"/>
            <a:ext cx="9144000" cy="68580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0314" y="-24"/>
            <a:ext cx="3900486" cy="571504"/>
          </a:xfrm>
        </p:spPr>
        <p:txBody>
          <a:bodyPr>
            <a:noAutofit/>
          </a:bodyPr>
          <a:lstStyle/>
          <a:p>
            <a:pPr algn="r"/>
            <a:r>
              <a:rPr lang="en-US" sz="3200" b="1" dirty="0">
                <a:solidFill>
                  <a:srgbClr val="D60093"/>
                </a:solidFill>
                <a:latin typeface="Times New Roman" pitchFamily="18" charset="0"/>
                <a:cs typeface="Times New Roman" pitchFamily="18" charset="0"/>
              </a:rPr>
              <a:t>Software Equation</a:t>
            </a:r>
            <a:endParaRPr lang="en-IN" sz="3200" b="1" dirty="0">
              <a:solidFill>
                <a:srgbClr val="D60093"/>
              </a:solidFill>
              <a:latin typeface="Times New Roman" pitchFamily="18" charset="0"/>
              <a:cs typeface="Times New Roman" pitchFamily="18" charset="0"/>
            </a:endParaRPr>
          </a:p>
        </p:txBody>
      </p:sp>
      <p:sp>
        <p:nvSpPr>
          <p:cNvPr id="3" name="Content Placeholder 2"/>
          <p:cNvSpPr>
            <a:spLocks noGrp="1"/>
          </p:cNvSpPr>
          <p:nvPr>
            <p:ph idx="1"/>
          </p:nvPr>
        </p:nvSpPr>
        <p:spPr>
          <a:xfrm>
            <a:off x="596766" y="1164656"/>
            <a:ext cx="9856952" cy="5479053"/>
          </a:xfrm>
        </p:spPr>
        <p:txBody>
          <a:bodyPr>
            <a:normAutofit/>
          </a:bodyPr>
          <a:lstStyle/>
          <a:p>
            <a:pPr algn="just"/>
            <a:r>
              <a:rPr lang="en-US" sz="2200" dirty="0">
                <a:solidFill>
                  <a:srgbClr val="D60093"/>
                </a:solidFill>
                <a:latin typeface="Times New Roman" pitchFamily="18" charset="0"/>
                <a:cs typeface="Times New Roman" pitchFamily="18" charset="0"/>
              </a:rPr>
              <a:t>Software equation is a </a:t>
            </a:r>
            <a:r>
              <a:rPr lang="en-US" sz="2200" b="1" dirty="0">
                <a:solidFill>
                  <a:srgbClr val="D60093"/>
                </a:solidFill>
                <a:latin typeface="Times New Roman" pitchFamily="18" charset="0"/>
                <a:cs typeface="Times New Roman" pitchFamily="18" charset="0"/>
              </a:rPr>
              <a:t>dynamic multivariable model </a:t>
            </a:r>
            <a:r>
              <a:rPr lang="en-US" sz="2200" dirty="0">
                <a:solidFill>
                  <a:srgbClr val="D60093"/>
                </a:solidFill>
                <a:latin typeface="Times New Roman" pitchFamily="18" charset="0"/>
                <a:cs typeface="Times New Roman" pitchFamily="18" charset="0"/>
              </a:rPr>
              <a:t>that assumes a specific distribution of effort over the life of </a:t>
            </a:r>
            <a:r>
              <a:rPr lang="en-US" sz="2200" b="1" dirty="0">
                <a:solidFill>
                  <a:srgbClr val="D60093"/>
                </a:solidFill>
                <a:latin typeface="Times New Roman" pitchFamily="18" charset="0"/>
                <a:cs typeface="Times New Roman" pitchFamily="18" charset="0"/>
              </a:rPr>
              <a:t>Software Development Project</a:t>
            </a:r>
            <a:r>
              <a:rPr lang="en-US" sz="2200" dirty="0">
                <a:solidFill>
                  <a:srgbClr val="D60093"/>
                </a:solidFill>
                <a:latin typeface="Times New Roman" pitchFamily="18" charset="0"/>
                <a:cs typeface="Times New Roman" pitchFamily="18" charset="0"/>
              </a:rPr>
              <a:t>. </a:t>
            </a:r>
          </a:p>
          <a:p>
            <a:pPr algn="just">
              <a:buNone/>
            </a:pPr>
            <a:r>
              <a:rPr lang="en-US" sz="2200" dirty="0">
                <a:solidFill>
                  <a:srgbClr val="D60093"/>
                </a:solidFill>
                <a:latin typeface="Times New Roman" pitchFamily="18" charset="0"/>
                <a:cs typeface="Times New Roman" pitchFamily="18" charset="0"/>
              </a:rPr>
              <a:t> </a:t>
            </a:r>
          </a:p>
          <a:p>
            <a:pPr algn="just"/>
            <a:r>
              <a:rPr lang="en-US" sz="2200" dirty="0">
                <a:solidFill>
                  <a:srgbClr val="D60093"/>
                </a:solidFill>
                <a:latin typeface="Times New Roman" pitchFamily="18" charset="0"/>
                <a:cs typeface="Times New Roman" pitchFamily="18" charset="0"/>
              </a:rPr>
              <a:t>The model has been derived from </a:t>
            </a:r>
            <a:r>
              <a:rPr lang="en-US" sz="2200" b="1" dirty="0">
                <a:solidFill>
                  <a:srgbClr val="D60093"/>
                </a:solidFill>
                <a:latin typeface="Times New Roman" pitchFamily="18" charset="0"/>
                <a:cs typeface="Times New Roman" pitchFamily="18" charset="0"/>
              </a:rPr>
              <a:t>productivity data </a:t>
            </a:r>
            <a:r>
              <a:rPr lang="en-US" sz="2200" dirty="0">
                <a:solidFill>
                  <a:srgbClr val="D60093"/>
                </a:solidFill>
                <a:latin typeface="Times New Roman" pitchFamily="18" charset="0"/>
                <a:cs typeface="Times New Roman" pitchFamily="18" charset="0"/>
              </a:rPr>
              <a:t>collected for over </a:t>
            </a:r>
            <a:r>
              <a:rPr lang="en-US" sz="2200" b="1" dirty="0">
                <a:solidFill>
                  <a:srgbClr val="D60093"/>
                </a:solidFill>
                <a:latin typeface="Times New Roman" pitchFamily="18" charset="0"/>
                <a:cs typeface="Times New Roman" pitchFamily="18" charset="0"/>
              </a:rPr>
              <a:t>4000 contemporary software projects</a:t>
            </a:r>
            <a:r>
              <a:rPr lang="en-US" sz="2200" dirty="0">
                <a:solidFill>
                  <a:srgbClr val="D60093"/>
                </a:solidFill>
                <a:latin typeface="Times New Roman" pitchFamily="18" charset="0"/>
                <a:cs typeface="Times New Roman" pitchFamily="18" charset="0"/>
              </a:rPr>
              <a:t>. </a:t>
            </a:r>
          </a:p>
          <a:p>
            <a:pPr algn="just">
              <a:buNone/>
            </a:pPr>
            <a:endParaRPr lang="en-IN" sz="2200" dirty="0">
              <a:solidFill>
                <a:srgbClr val="D60093"/>
              </a:solidFill>
              <a:latin typeface="Times New Roman" pitchFamily="18" charset="0"/>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l="26354" t="16601" r="11054" b="35547"/>
          <a:stretch>
            <a:fillRect/>
          </a:stretch>
        </p:blipFill>
        <p:spPr bwMode="auto">
          <a:xfrm>
            <a:off x="1524000" y="0"/>
            <a:ext cx="9144000" cy="685800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1785926"/>
            <a:ext cx="8229600" cy="1643074"/>
          </a:xfrm>
        </p:spPr>
        <p:txBody>
          <a:bodyPr>
            <a:normAutofit fontScale="90000"/>
          </a:bodyPr>
          <a:lstStyle/>
          <a:p>
            <a:r>
              <a:rPr lang="en-US" dirty="0">
                <a:solidFill>
                  <a:srgbClr val="C00000"/>
                </a:solidFill>
              </a:rPr>
              <a:t>TOPIC – 5</a:t>
            </a:r>
            <a:br>
              <a:rPr lang="en-US" dirty="0">
                <a:solidFill>
                  <a:srgbClr val="C00000"/>
                </a:solidFill>
              </a:rPr>
            </a:br>
            <a:r>
              <a:rPr lang="en-US" dirty="0">
                <a:solidFill>
                  <a:srgbClr val="C00000"/>
                </a:solidFill>
              </a:rPr>
              <a:t>Estimation for Object Oriented  Projects</a:t>
            </a:r>
            <a:endParaRPr lang="en-IN" dirty="0">
              <a:solidFill>
                <a:srgbClr val="C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114"/>
            <a:ext cx="8229600" cy="511156"/>
          </a:xfrm>
        </p:spPr>
        <p:txBody>
          <a:bodyPr>
            <a:normAutofit fontScale="90000"/>
          </a:bodyPr>
          <a:lstStyle/>
          <a:p>
            <a:r>
              <a:rPr lang="en-US" sz="3200" b="1" dirty="0">
                <a:solidFill>
                  <a:srgbClr val="D60093"/>
                </a:solidFill>
                <a:latin typeface="Times New Roman" pitchFamily="18" charset="0"/>
                <a:cs typeface="Times New Roman" pitchFamily="18" charset="0"/>
              </a:rPr>
              <a:t>Estimation for Object Oriented Projects</a:t>
            </a:r>
            <a:endParaRPr lang="en-IN" sz="3200" b="1" dirty="0">
              <a:solidFill>
                <a:srgbClr val="D60093"/>
              </a:solidFill>
              <a:latin typeface="Times New Roman" pitchFamily="18" charset="0"/>
              <a:cs typeface="Times New Roman" pitchFamily="18" charset="0"/>
            </a:endParaRPr>
          </a:p>
        </p:txBody>
      </p:sp>
      <p:sp>
        <p:nvSpPr>
          <p:cNvPr id="3" name="Content Placeholder 2"/>
          <p:cNvSpPr>
            <a:spLocks noGrp="1"/>
          </p:cNvSpPr>
          <p:nvPr>
            <p:ph idx="1"/>
          </p:nvPr>
        </p:nvSpPr>
        <p:spPr>
          <a:xfrm>
            <a:off x="925482" y="1071522"/>
            <a:ext cx="8715436" cy="5786478"/>
          </a:xfrm>
        </p:spPr>
        <p:txBody>
          <a:bodyPr/>
          <a:lstStyle/>
          <a:p>
            <a:pPr algn="just"/>
            <a:r>
              <a:rPr lang="en-US" sz="2200" dirty="0">
                <a:solidFill>
                  <a:srgbClr val="D60093"/>
                </a:solidFill>
                <a:latin typeface="Times New Roman" pitchFamily="18" charset="0"/>
                <a:cs typeface="Times New Roman" pitchFamily="18" charset="0"/>
              </a:rPr>
              <a:t>T</a:t>
            </a:r>
            <a:r>
              <a:rPr lang="en-IN" sz="2200" dirty="0">
                <a:solidFill>
                  <a:srgbClr val="D60093"/>
                </a:solidFill>
                <a:latin typeface="Times New Roman" pitchFamily="18" charset="0"/>
                <a:cs typeface="Times New Roman" pitchFamily="18" charset="0"/>
              </a:rPr>
              <a:t>o supplement </a:t>
            </a:r>
            <a:r>
              <a:rPr lang="en-IN" sz="2200" b="1" dirty="0">
                <a:solidFill>
                  <a:srgbClr val="D60093"/>
                </a:solidFill>
                <a:latin typeface="Times New Roman" pitchFamily="18" charset="0"/>
                <a:cs typeface="Times New Roman" pitchFamily="18" charset="0"/>
              </a:rPr>
              <a:t>conventional software cost estimation methods with a technique that has been designed explicitly for OO software</a:t>
            </a:r>
            <a:r>
              <a:rPr lang="en-IN" sz="2200" dirty="0">
                <a:solidFill>
                  <a:srgbClr val="D60093"/>
                </a:solidFill>
                <a:latin typeface="Times New Roman" pitchFamily="18" charset="0"/>
                <a:cs typeface="Times New Roman" pitchFamily="18" charset="0"/>
              </a:rPr>
              <a:t>. </a:t>
            </a:r>
          </a:p>
          <a:p>
            <a:pPr algn="just">
              <a:buNone/>
            </a:pPr>
            <a:endParaRPr lang="en-IN" sz="2200" dirty="0">
              <a:solidFill>
                <a:srgbClr val="D60093"/>
              </a:solidFill>
              <a:latin typeface="Times New Roman" pitchFamily="18" charset="0"/>
              <a:cs typeface="Times New Roman" pitchFamily="18" charset="0"/>
            </a:endParaRPr>
          </a:p>
          <a:p>
            <a:pPr algn="just"/>
            <a:r>
              <a:rPr lang="en-IN" sz="2200" b="1" dirty="0">
                <a:solidFill>
                  <a:srgbClr val="D60093"/>
                </a:solidFill>
                <a:latin typeface="Times New Roman" pitchFamily="18" charset="0"/>
                <a:cs typeface="Times New Roman" pitchFamily="18" charset="0"/>
              </a:rPr>
              <a:t>Develop estimates</a:t>
            </a:r>
            <a:r>
              <a:rPr lang="en-IN" sz="2200" dirty="0">
                <a:solidFill>
                  <a:srgbClr val="D60093"/>
                </a:solidFill>
                <a:latin typeface="Times New Roman" pitchFamily="18" charset="0"/>
                <a:cs typeface="Times New Roman" pitchFamily="18" charset="0"/>
              </a:rPr>
              <a:t> using effort decomposition, FP analysis, and any other method that is applicable for conventional applications.</a:t>
            </a:r>
          </a:p>
          <a:p>
            <a:pPr algn="just">
              <a:buNone/>
            </a:pPr>
            <a:endParaRPr lang="en-IN" sz="2200" dirty="0">
              <a:solidFill>
                <a:srgbClr val="D60093"/>
              </a:solidFill>
              <a:latin typeface="Times New Roman" pitchFamily="18" charset="0"/>
              <a:cs typeface="Times New Roman" pitchFamily="18" charset="0"/>
            </a:endParaRPr>
          </a:p>
          <a:p>
            <a:pPr algn="just"/>
            <a:r>
              <a:rPr lang="en-IN" sz="2200" dirty="0">
                <a:solidFill>
                  <a:srgbClr val="D60093"/>
                </a:solidFill>
                <a:latin typeface="Times New Roman" pitchFamily="18" charset="0"/>
                <a:cs typeface="Times New Roman" pitchFamily="18" charset="0"/>
              </a:rPr>
              <a:t>Using the requirements model, </a:t>
            </a:r>
            <a:r>
              <a:rPr lang="en-IN" sz="2200" b="1" dirty="0">
                <a:solidFill>
                  <a:srgbClr val="D60093"/>
                </a:solidFill>
                <a:latin typeface="Times New Roman" pitchFamily="18" charset="0"/>
                <a:cs typeface="Times New Roman" pitchFamily="18" charset="0"/>
              </a:rPr>
              <a:t>develop use cases </a:t>
            </a:r>
            <a:r>
              <a:rPr lang="en-IN" sz="2200" dirty="0">
                <a:solidFill>
                  <a:srgbClr val="D60093"/>
                </a:solidFill>
                <a:latin typeface="Times New Roman" pitchFamily="18" charset="0"/>
                <a:cs typeface="Times New Roman" pitchFamily="18" charset="0"/>
              </a:rPr>
              <a:t>and </a:t>
            </a:r>
            <a:r>
              <a:rPr lang="en-IN" sz="2200" b="1" dirty="0">
                <a:solidFill>
                  <a:srgbClr val="D60093"/>
                </a:solidFill>
                <a:latin typeface="Times New Roman" pitchFamily="18" charset="0"/>
                <a:cs typeface="Times New Roman" pitchFamily="18" charset="0"/>
              </a:rPr>
              <a:t>determine a count</a:t>
            </a:r>
            <a:r>
              <a:rPr lang="en-IN" sz="2200" dirty="0">
                <a:solidFill>
                  <a:srgbClr val="D60093"/>
                </a:solidFill>
                <a:latin typeface="Times New Roman" pitchFamily="18" charset="0"/>
                <a:cs typeface="Times New Roman" pitchFamily="18" charset="0"/>
              </a:rPr>
              <a:t>.</a:t>
            </a:r>
          </a:p>
          <a:p>
            <a:pPr algn="just">
              <a:buNone/>
            </a:pPr>
            <a:endParaRPr lang="en-IN" sz="2200" dirty="0">
              <a:solidFill>
                <a:srgbClr val="D60093"/>
              </a:solidFill>
              <a:latin typeface="Times New Roman" pitchFamily="18" charset="0"/>
              <a:cs typeface="Times New Roman" pitchFamily="18" charset="0"/>
            </a:endParaRPr>
          </a:p>
          <a:p>
            <a:pPr algn="just"/>
            <a:r>
              <a:rPr lang="en-IN" sz="2200" dirty="0">
                <a:solidFill>
                  <a:srgbClr val="D60093"/>
                </a:solidFill>
                <a:latin typeface="Times New Roman" pitchFamily="18" charset="0"/>
                <a:cs typeface="Times New Roman" pitchFamily="18" charset="0"/>
              </a:rPr>
              <a:t>From the requirements model, </a:t>
            </a:r>
            <a:r>
              <a:rPr lang="en-IN" sz="2200" b="1" dirty="0">
                <a:solidFill>
                  <a:srgbClr val="D60093"/>
                </a:solidFill>
                <a:latin typeface="Times New Roman" pitchFamily="18" charset="0"/>
                <a:cs typeface="Times New Roman" pitchFamily="18" charset="0"/>
              </a:rPr>
              <a:t>determine the number of key classes</a:t>
            </a:r>
            <a:r>
              <a:rPr lang="en-IN" sz="2200" dirty="0">
                <a:solidFill>
                  <a:srgbClr val="D60093"/>
                </a:solidFill>
                <a:latin typeface="Times New Roman" pitchFamily="18" charset="0"/>
                <a:cs typeface="Times New Roman" pitchFamily="18" charset="0"/>
              </a:rPr>
              <a:t>. </a:t>
            </a:r>
          </a:p>
          <a:p>
            <a:pPr algn="just">
              <a:buNone/>
            </a:pPr>
            <a:endParaRPr lang="en-IN" sz="2200" dirty="0">
              <a:solidFill>
                <a:srgbClr val="D60093"/>
              </a:solidFill>
              <a:latin typeface="Times New Roman" pitchFamily="18" charset="0"/>
              <a:cs typeface="Times New Roman" pitchFamily="18" charset="0"/>
            </a:endParaRPr>
          </a:p>
          <a:p>
            <a:pPr algn="just"/>
            <a:r>
              <a:rPr lang="en-IN" sz="2200" b="1" dirty="0">
                <a:solidFill>
                  <a:srgbClr val="D60093"/>
                </a:solidFill>
                <a:latin typeface="Times New Roman" pitchFamily="18" charset="0"/>
                <a:cs typeface="Times New Roman" pitchFamily="18" charset="0"/>
              </a:rPr>
              <a:t>Categorize the type of interface for the application </a:t>
            </a:r>
            <a:r>
              <a:rPr lang="en-IN" sz="2200" dirty="0">
                <a:solidFill>
                  <a:srgbClr val="D60093"/>
                </a:solidFill>
                <a:latin typeface="Times New Roman" pitchFamily="18" charset="0"/>
                <a:cs typeface="Times New Roman" pitchFamily="18" charset="0"/>
              </a:rPr>
              <a:t>and develop a multiplier for support classes. </a:t>
            </a:r>
          </a:p>
          <a:p>
            <a:pPr algn="just">
              <a:buNone/>
            </a:pPr>
            <a:endParaRPr lang="en-US" sz="2200" dirty="0">
              <a:solidFill>
                <a:srgbClr val="D60093"/>
              </a:solidFill>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27C131-6349-41AF-AA1F-AA921C51E82C}"/>
              </a:ext>
            </a:extLst>
          </p:cNvPr>
          <p:cNvSpPr>
            <a:spLocks noGrp="1"/>
          </p:cNvSpPr>
          <p:nvPr>
            <p:ph type="title"/>
          </p:nvPr>
        </p:nvSpPr>
        <p:spPr>
          <a:xfrm>
            <a:off x="616017" y="134754"/>
            <a:ext cx="10737783" cy="577515"/>
          </a:xfrm>
        </p:spPr>
        <p:txBody>
          <a:bodyPr>
            <a:normAutofit fontScale="90000"/>
          </a:bodyPr>
          <a:lstStyle/>
          <a:p>
            <a:pPr algn="ctr"/>
            <a:r>
              <a:rPr lang="en-US" b="1" dirty="0">
                <a:latin typeface="Cambria" panose="02040503050406030204" pitchFamily="18" charset="0"/>
                <a:ea typeface="Cambria" panose="02040503050406030204" pitchFamily="18" charset="0"/>
              </a:rPr>
              <a:t>FAQs</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xmlns="" id="{C096B7F0-D448-4597-A375-5D7B1B00D082}"/>
              </a:ext>
            </a:extLst>
          </p:cNvPr>
          <p:cNvSpPr>
            <a:spLocks noGrp="1"/>
          </p:cNvSpPr>
          <p:nvPr>
            <p:ph idx="1"/>
          </p:nvPr>
        </p:nvSpPr>
        <p:spPr>
          <a:xfrm>
            <a:off x="423511" y="1039528"/>
            <a:ext cx="11559942" cy="5818472"/>
          </a:xfrm>
        </p:spPr>
        <p:txBody>
          <a:bodyPr>
            <a:normAutofit fontScale="85000" lnSpcReduction="20000"/>
          </a:bodyPr>
          <a:lstStyle/>
          <a:p>
            <a:pPr marL="0" indent="0" fontAlgn="base">
              <a:buNone/>
            </a:pPr>
            <a:r>
              <a:rPr lang="en-US" sz="3100" dirty="0">
                <a:latin typeface="Cambria" panose="02040503050406030204" pitchFamily="18" charset="0"/>
                <a:ea typeface="Cambria" panose="02040503050406030204" pitchFamily="18" charset="0"/>
              </a:rPr>
              <a:t>1.It is given that the complexity weighting factors for I, O, E, F, and N are 4, 5, 4, 10, and 7, respectively. It is also given that, out of fourteen value adjustment factors that influence the development effort, four factors are not applicable, each of the other four factors has value 3, and each of the remaining factors has value 4. The computed value of the function point metric is _____. [GATE CS 2015]</a:t>
            </a:r>
          </a:p>
          <a:p>
            <a:pPr fontAlgn="base"/>
            <a:r>
              <a:rPr lang="en-US" sz="3100" dirty="0">
                <a:latin typeface="Cambria" panose="02040503050406030204" pitchFamily="18" charset="0"/>
                <a:ea typeface="Cambria" panose="02040503050406030204" pitchFamily="18" charset="0"/>
              </a:rPr>
              <a:t>(A) 612.06</a:t>
            </a:r>
            <a:br>
              <a:rPr lang="en-US" sz="3100" dirty="0">
                <a:latin typeface="Cambria" panose="02040503050406030204" pitchFamily="18" charset="0"/>
                <a:ea typeface="Cambria" panose="02040503050406030204" pitchFamily="18" charset="0"/>
              </a:rPr>
            </a:br>
            <a:r>
              <a:rPr lang="en-US" sz="3100" dirty="0">
                <a:latin typeface="Cambria" panose="02040503050406030204" pitchFamily="18" charset="0"/>
                <a:ea typeface="Cambria" panose="02040503050406030204" pitchFamily="18" charset="0"/>
              </a:rPr>
              <a:t>(B) 404.66</a:t>
            </a:r>
            <a:br>
              <a:rPr lang="en-US" sz="3100" dirty="0">
                <a:latin typeface="Cambria" panose="02040503050406030204" pitchFamily="18" charset="0"/>
                <a:ea typeface="Cambria" panose="02040503050406030204" pitchFamily="18" charset="0"/>
              </a:rPr>
            </a:br>
            <a:r>
              <a:rPr lang="en-US" sz="3100" dirty="0">
                <a:latin typeface="Cambria" panose="02040503050406030204" pitchFamily="18" charset="0"/>
                <a:ea typeface="Cambria" panose="02040503050406030204" pitchFamily="18" charset="0"/>
              </a:rPr>
              <a:t>(C) 305.09</a:t>
            </a:r>
            <a:br>
              <a:rPr lang="en-US" sz="3100" dirty="0">
                <a:latin typeface="Cambria" panose="02040503050406030204" pitchFamily="18" charset="0"/>
                <a:ea typeface="Cambria" panose="02040503050406030204" pitchFamily="18" charset="0"/>
              </a:rPr>
            </a:br>
            <a:r>
              <a:rPr lang="en-US" sz="3100" dirty="0">
                <a:latin typeface="Cambria" panose="02040503050406030204" pitchFamily="18" charset="0"/>
                <a:ea typeface="Cambria" panose="02040503050406030204" pitchFamily="18" charset="0"/>
              </a:rPr>
              <a:t>(D) 806.9</a:t>
            </a:r>
          </a:p>
          <a:p>
            <a:pPr fontAlgn="base"/>
            <a:r>
              <a:rPr lang="en-US" sz="3100" dirty="0">
                <a:latin typeface="Cambria" panose="02040503050406030204" pitchFamily="18" charset="0"/>
                <a:ea typeface="Cambria" panose="02040503050406030204" pitchFamily="18" charset="0"/>
              </a:rPr>
              <a:t>Solution: Correct Answer is (A).</a:t>
            </a:r>
          </a:p>
          <a:p>
            <a:r>
              <a:rPr lang="en-US" dirty="0">
                <a:latin typeface="Cambria" panose="02040503050406030204" pitchFamily="18" charset="0"/>
                <a:ea typeface="Cambria" panose="02040503050406030204" pitchFamily="18" charset="0"/>
              </a:rPr>
              <a:t>For example, if the software project has 30 external inputs, 60 external outputs, 23 external inquiries, 8 internal logical files, and 7 external interface files, and the value adjustment factors are 3, 3, 3, 3, 0, 0, 0, 0, 4, 4, 4, 4, 4, and 4, then the function point metric can be calculated as follows:</a:t>
            </a:r>
          </a:p>
          <a:p>
            <a:r>
              <a:rPr lang="en-US" dirty="0">
                <a:latin typeface="Cambria" panose="02040503050406030204" pitchFamily="18" charset="0"/>
                <a:ea typeface="Cambria" panose="02040503050406030204" pitchFamily="18" charset="0"/>
              </a:rPr>
              <a:t>UFP = (30 * 4) + (60 * 5) + (23 * 4) + (8 * 10) + (7 * 7) = 606</a:t>
            </a:r>
          </a:p>
          <a:p>
            <a:r>
              <a:rPr lang="en-US" dirty="0">
                <a:latin typeface="Cambria" panose="02040503050406030204" pitchFamily="18" charset="0"/>
                <a:ea typeface="Cambria" panose="02040503050406030204" pitchFamily="18" charset="0"/>
              </a:rPr>
              <a:t>VAF = 0.65 + (0.01 * (3 + 3 + 3 + 3 + 0 + 0 + 0 + 0 + 4 + 4 + 4 + 4 + 4 + 4)) = 1.01</a:t>
            </a:r>
          </a:p>
          <a:p>
            <a:r>
              <a:rPr lang="en-US" dirty="0">
                <a:latin typeface="Cambria" panose="02040503050406030204" pitchFamily="18" charset="0"/>
                <a:ea typeface="Cambria" panose="02040503050406030204" pitchFamily="18" charset="0"/>
              </a:rPr>
              <a:t>FP = UFP * VAF = 606 * 1.01 = 612.06</a:t>
            </a:r>
          </a:p>
          <a:p>
            <a:endParaRPr lang="en-IN" dirty="0"/>
          </a:p>
        </p:txBody>
      </p:sp>
    </p:spTree>
    <p:extLst>
      <p:ext uri="{BB962C8B-B14F-4D97-AF65-F5344CB8AC3E}">
        <p14:creationId xmlns:p14="http://schemas.microsoft.com/office/powerpoint/2010/main" xmlns="" val="27969052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7390" y="1133998"/>
            <a:ext cx="8715436" cy="6215106"/>
          </a:xfrm>
        </p:spPr>
        <p:txBody>
          <a:bodyPr>
            <a:normAutofit/>
          </a:bodyPr>
          <a:lstStyle/>
          <a:p>
            <a:pPr algn="just"/>
            <a:r>
              <a:rPr lang="en-IN" sz="2200" b="1" dirty="0">
                <a:solidFill>
                  <a:srgbClr val="D60093"/>
                </a:solidFill>
                <a:latin typeface="Times New Roman" pitchFamily="18" charset="0"/>
                <a:cs typeface="Times New Roman" pitchFamily="18" charset="0"/>
              </a:rPr>
              <a:t>Multiply the total number of classes (key + support) by the average number of work units per class</a:t>
            </a:r>
            <a:r>
              <a:rPr lang="en-IN" sz="2200" dirty="0">
                <a:solidFill>
                  <a:srgbClr val="D60093"/>
                </a:solidFill>
                <a:latin typeface="Times New Roman" pitchFamily="18" charset="0"/>
                <a:cs typeface="Times New Roman" pitchFamily="18" charset="0"/>
              </a:rPr>
              <a:t>. Lorenz and Kidd suggest 15 to 20 person-days per class.</a:t>
            </a:r>
          </a:p>
          <a:p>
            <a:pPr algn="just">
              <a:buNone/>
            </a:pPr>
            <a:endParaRPr lang="en-IN" sz="2200" dirty="0">
              <a:solidFill>
                <a:srgbClr val="D60093"/>
              </a:solidFill>
              <a:latin typeface="Times New Roman" pitchFamily="18" charset="0"/>
              <a:cs typeface="Times New Roman" pitchFamily="18" charset="0"/>
            </a:endParaRPr>
          </a:p>
          <a:p>
            <a:pPr algn="just"/>
            <a:r>
              <a:rPr lang="en-IN" sz="2200" b="1" dirty="0">
                <a:solidFill>
                  <a:srgbClr val="D60093"/>
                </a:solidFill>
                <a:latin typeface="Times New Roman" pitchFamily="18" charset="0"/>
                <a:cs typeface="Times New Roman" pitchFamily="18" charset="0"/>
              </a:rPr>
              <a:t>Cross-check the class-based estimate </a:t>
            </a:r>
            <a:r>
              <a:rPr lang="en-IN" sz="2200" dirty="0">
                <a:solidFill>
                  <a:srgbClr val="D60093"/>
                </a:solidFill>
                <a:latin typeface="Times New Roman" pitchFamily="18" charset="0"/>
                <a:cs typeface="Times New Roman" pitchFamily="18" charset="0"/>
              </a:rPr>
              <a:t>by </a:t>
            </a:r>
            <a:r>
              <a:rPr lang="en-IN" sz="2200" b="1" dirty="0">
                <a:solidFill>
                  <a:srgbClr val="D60093"/>
                </a:solidFill>
                <a:latin typeface="Times New Roman" pitchFamily="18" charset="0"/>
                <a:cs typeface="Times New Roman" pitchFamily="18" charset="0"/>
              </a:rPr>
              <a:t>multiplying the average number of work units per use case</a:t>
            </a:r>
            <a:r>
              <a:rPr lang="en-IN" sz="2200" dirty="0">
                <a:solidFill>
                  <a:srgbClr val="D60093"/>
                </a:solidFill>
                <a:latin typeface="Times New Roman" pitchFamily="18" charset="0"/>
                <a:cs typeface="Times New Roman" pitchFamily="18" charset="0"/>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Solution</a:t>
            </a:r>
          </a:p>
        </p:txBody>
      </p:sp>
      <p:sp>
        <p:nvSpPr>
          <p:cNvPr id="3" name="Content Placeholder 2"/>
          <p:cNvSpPr>
            <a:spLocks noGrp="1"/>
          </p:cNvSpPr>
          <p:nvPr>
            <p:ph idx="1"/>
          </p:nvPr>
        </p:nvSpPr>
        <p:spPr/>
        <p:txBody>
          <a:bodyPr/>
          <a:lstStyle/>
          <a:p>
            <a:endParaRPr lang="en-IN"/>
          </a:p>
        </p:txBody>
      </p:sp>
      <p:pic>
        <p:nvPicPr>
          <p:cNvPr id="125954" name="Picture 2"/>
          <p:cNvPicPr>
            <a:picLocks noChangeAspect="1" noChangeArrowheads="1"/>
          </p:cNvPicPr>
          <p:nvPr/>
        </p:nvPicPr>
        <p:blipFill>
          <a:blip r:embed="rId2"/>
          <a:srcRect/>
          <a:stretch>
            <a:fillRect/>
          </a:stretch>
        </p:blipFill>
        <p:spPr bwMode="auto">
          <a:xfrm>
            <a:off x="1524000" y="2285992"/>
            <a:ext cx="8858280" cy="4286280"/>
          </a:xfrm>
          <a:prstGeom prst="rect">
            <a:avLst/>
          </a:prstGeom>
          <a:noFill/>
          <a:ln w="9525">
            <a:noFill/>
            <a:miter lim="800000"/>
            <a:headEnd/>
            <a:tailEnd/>
          </a:ln>
          <a:effectLst/>
        </p:spPr>
      </p:pic>
      <p:sp>
        <p:nvSpPr>
          <p:cNvPr id="5" name="Rectangle 4"/>
          <p:cNvSpPr/>
          <p:nvPr/>
        </p:nvSpPr>
        <p:spPr>
          <a:xfrm>
            <a:off x="4452926" y="6286520"/>
            <a:ext cx="2428892" cy="2143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500042"/>
            <a:ext cx="8229600" cy="6074494"/>
          </a:xfrm>
        </p:spPr>
        <p:txBody>
          <a:bodyPr/>
          <a:lstStyle/>
          <a:p>
            <a:r>
              <a:rPr lang="en-IN" dirty="0"/>
              <a:t>Adjustment factor </a:t>
            </a:r>
          </a:p>
        </p:txBody>
      </p:sp>
      <p:pic>
        <p:nvPicPr>
          <p:cNvPr id="126978" name="Picture 2"/>
          <p:cNvPicPr>
            <a:picLocks noChangeAspect="1" noChangeArrowheads="1"/>
          </p:cNvPicPr>
          <p:nvPr/>
        </p:nvPicPr>
        <p:blipFill>
          <a:blip r:embed="rId2"/>
          <a:srcRect/>
          <a:stretch>
            <a:fillRect/>
          </a:stretch>
        </p:blipFill>
        <p:spPr bwMode="auto">
          <a:xfrm>
            <a:off x="2595539" y="1214423"/>
            <a:ext cx="5857875" cy="2009775"/>
          </a:xfrm>
          <a:prstGeom prst="rect">
            <a:avLst/>
          </a:prstGeom>
          <a:noFill/>
          <a:ln w="9525">
            <a:noFill/>
            <a:miter lim="800000"/>
            <a:headEnd/>
            <a:tailEnd/>
          </a:ln>
          <a:effectLst/>
        </p:spPr>
      </p:pic>
      <p:pic>
        <p:nvPicPr>
          <p:cNvPr id="126979" name="Picture 3"/>
          <p:cNvPicPr>
            <a:picLocks noChangeAspect="1" noChangeArrowheads="1"/>
          </p:cNvPicPr>
          <p:nvPr/>
        </p:nvPicPr>
        <p:blipFill>
          <a:blip r:embed="rId3"/>
          <a:srcRect/>
          <a:stretch>
            <a:fillRect/>
          </a:stretch>
        </p:blipFill>
        <p:spPr bwMode="auto">
          <a:xfrm>
            <a:off x="2809852" y="4000504"/>
            <a:ext cx="3929090" cy="1428750"/>
          </a:xfrm>
          <a:prstGeom prst="rect">
            <a:avLst/>
          </a:prstGeom>
          <a:noFill/>
          <a:ln w="9525">
            <a:noFill/>
            <a:miter lim="800000"/>
            <a:headEnd/>
            <a:tailEnd/>
          </a:ln>
          <a:effectLst/>
        </p:spPr>
      </p:pic>
      <p:sp>
        <p:nvSpPr>
          <p:cNvPr id="6" name="Rectangle 5"/>
          <p:cNvSpPr/>
          <p:nvPr/>
        </p:nvSpPr>
        <p:spPr>
          <a:xfrm>
            <a:off x="2738414" y="2071678"/>
            <a:ext cx="714380" cy="500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238480" y="4000504"/>
            <a:ext cx="714380" cy="500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FP</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0"/>
          <p:cNvSpPr txBox="1"/>
          <p:nvPr/>
        </p:nvSpPr>
        <p:spPr>
          <a:xfrm>
            <a:off x="9697973" y="6276543"/>
            <a:ext cx="205740" cy="228268"/>
          </a:xfrm>
          <a:prstGeom prst="rect">
            <a:avLst/>
          </a:prstGeom>
          <a:noFill/>
          <a:ln>
            <a:noFill/>
          </a:ln>
        </p:spPr>
        <p:txBody>
          <a:bodyPr spcFirstLastPara="1" wrap="square" lIns="0" tIns="12700" rIns="0" bIns="0" anchor="t" anchorCtr="0">
            <a:spAutoFit/>
          </a:bodyPr>
          <a:lstStyle/>
          <a:p>
            <a:pPr marL="12700"/>
            <a:r>
              <a:rPr lang="en-US" sz="1400">
                <a:solidFill>
                  <a:schemeClr val="dk1"/>
                </a:solidFill>
                <a:latin typeface="Times New Roman"/>
                <a:ea typeface="Times New Roman"/>
                <a:cs typeface="Times New Roman"/>
                <a:sym typeface="Times New Roman"/>
              </a:rPr>
              <a:t>25</a:t>
            </a:r>
            <a:endParaRPr sz="1400">
              <a:solidFill>
                <a:schemeClr val="dk1"/>
              </a:solidFill>
              <a:latin typeface="Times New Roman"/>
              <a:ea typeface="Times New Roman"/>
              <a:cs typeface="Times New Roman"/>
              <a:sym typeface="Times New Roman"/>
            </a:endParaRPr>
          </a:p>
        </p:txBody>
      </p:sp>
      <p:sp>
        <p:nvSpPr>
          <p:cNvPr id="258" name="Google Shape;258;p20"/>
          <p:cNvSpPr txBox="1">
            <a:spLocks noGrp="1"/>
          </p:cNvSpPr>
          <p:nvPr>
            <p:ph type="title"/>
          </p:nvPr>
        </p:nvSpPr>
        <p:spPr>
          <a:xfrm>
            <a:off x="1524001" y="448400"/>
            <a:ext cx="7591171" cy="690564"/>
          </a:xfrm>
          <a:prstGeom prst="rect">
            <a:avLst/>
          </a:prstGeom>
          <a:noFill/>
          <a:ln>
            <a:noFill/>
          </a:ln>
        </p:spPr>
        <p:txBody>
          <a:bodyPr spcFirstLastPara="1" vert="horz" wrap="square" lIns="0" tIns="13325" rIns="0" bIns="0" rtlCol="0" anchor="b" anchorCtr="0">
            <a:spAutoFit/>
          </a:bodyPr>
          <a:lstStyle/>
          <a:p>
            <a:pPr marL="12700">
              <a:lnSpc>
                <a:spcPct val="100000"/>
              </a:lnSpc>
              <a:spcBef>
                <a:spcPts val="0"/>
              </a:spcBef>
              <a:buClr>
                <a:schemeClr val="dk2"/>
              </a:buClr>
              <a:buSzPts val="5000"/>
            </a:pPr>
            <a:r>
              <a:rPr lang="en-US" u="sng"/>
              <a:t>Problem</a:t>
            </a:r>
            <a:r>
              <a:rPr lang="en-US"/>
              <a:t>-Based Estimation</a:t>
            </a:r>
            <a:endParaRPr/>
          </a:p>
        </p:txBody>
      </p:sp>
      <p:sp>
        <p:nvSpPr>
          <p:cNvPr id="259" name="Google Shape;259;p20"/>
          <p:cNvSpPr txBox="1"/>
          <p:nvPr/>
        </p:nvSpPr>
        <p:spPr>
          <a:xfrm>
            <a:off x="2024034" y="1702054"/>
            <a:ext cx="7929618" cy="4768613"/>
          </a:xfrm>
          <a:prstGeom prst="rect">
            <a:avLst/>
          </a:prstGeom>
          <a:noFill/>
          <a:ln>
            <a:noFill/>
          </a:ln>
        </p:spPr>
        <p:txBody>
          <a:bodyPr spcFirstLastPara="1" wrap="square" lIns="0" tIns="12700" rIns="0" bIns="0" anchor="t" anchorCtr="0">
            <a:spAutoFit/>
          </a:bodyPr>
          <a:lstStyle/>
          <a:p>
            <a:pPr marL="622300" indent="-610235">
              <a:buClr>
                <a:schemeClr val="dk1"/>
              </a:buClr>
              <a:buSzPts val="2400"/>
              <a:buFont typeface="Times New Roman"/>
              <a:buAutoNum type="arabicParenR"/>
            </a:pPr>
            <a:r>
              <a:rPr lang="en-US" sz="2800" dirty="0">
                <a:solidFill>
                  <a:schemeClr val="dk1"/>
                </a:solidFill>
                <a:latin typeface="Times New Roman"/>
                <a:ea typeface="Times New Roman"/>
                <a:cs typeface="Times New Roman"/>
                <a:sym typeface="Times New Roman"/>
              </a:rPr>
              <a:t>Start with a bounded </a:t>
            </a:r>
            <a:r>
              <a:rPr lang="en-US" sz="2800" u="sng" dirty="0">
                <a:solidFill>
                  <a:schemeClr val="dk1"/>
                </a:solidFill>
                <a:latin typeface="Times New Roman"/>
                <a:ea typeface="Times New Roman"/>
                <a:cs typeface="Times New Roman"/>
                <a:sym typeface="Times New Roman"/>
              </a:rPr>
              <a:t>statement of scope</a:t>
            </a:r>
            <a:endParaRPr sz="2800">
              <a:solidFill>
                <a:schemeClr val="dk1"/>
              </a:solidFill>
              <a:latin typeface="Times New Roman"/>
              <a:ea typeface="Times New Roman"/>
              <a:cs typeface="Times New Roman"/>
              <a:sym typeface="Times New Roman"/>
            </a:endParaRPr>
          </a:p>
          <a:p>
            <a:pPr marL="622300" indent="-610235">
              <a:lnSpc>
                <a:spcPct val="107916"/>
              </a:lnSpc>
              <a:buClr>
                <a:schemeClr val="dk1"/>
              </a:buClr>
              <a:buSzPts val="2400"/>
              <a:buFont typeface="Times New Roman"/>
              <a:buAutoNum type="arabicParenR"/>
            </a:pPr>
            <a:r>
              <a:rPr lang="en-US" sz="2800" dirty="0">
                <a:solidFill>
                  <a:schemeClr val="dk1"/>
                </a:solidFill>
                <a:latin typeface="Times New Roman"/>
                <a:ea typeface="Times New Roman"/>
                <a:cs typeface="Times New Roman"/>
                <a:sym typeface="Times New Roman"/>
              </a:rPr>
              <a:t>Decompose the software into </a:t>
            </a:r>
            <a:r>
              <a:rPr lang="en-US" sz="2800" u="sng" dirty="0">
                <a:solidFill>
                  <a:schemeClr val="dk1"/>
                </a:solidFill>
                <a:latin typeface="Times New Roman"/>
                <a:ea typeface="Times New Roman"/>
                <a:cs typeface="Times New Roman"/>
                <a:sym typeface="Times New Roman"/>
              </a:rPr>
              <a:t>problem functions</a:t>
            </a:r>
            <a:r>
              <a:rPr lang="en-US" sz="2800" dirty="0">
                <a:solidFill>
                  <a:schemeClr val="dk1"/>
                </a:solidFill>
                <a:latin typeface="Times New Roman"/>
                <a:ea typeface="Times New Roman"/>
                <a:cs typeface="Times New Roman"/>
                <a:sym typeface="Times New Roman"/>
              </a:rPr>
              <a:t> that can</a:t>
            </a:r>
            <a:endParaRPr sz="2800">
              <a:solidFill>
                <a:schemeClr val="dk1"/>
              </a:solidFill>
              <a:latin typeface="Times New Roman"/>
              <a:ea typeface="Times New Roman"/>
              <a:cs typeface="Times New Roman"/>
              <a:sym typeface="Times New Roman"/>
            </a:endParaRPr>
          </a:p>
          <a:p>
            <a:pPr marL="622300">
              <a:lnSpc>
                <a:spcPct val="107916"/>
              </a:lnSpc>
            </a:pPr>
            <a:r>
              <a:rPr lang="en-US" sz="2800" dirty="0">
                <a:solidFill>
                  <a:schemeClr val="dk1"/>
                </a:solidFill>
                <a:latin typeface="Times New Roman"/>
                <a:ea typeface="Times New Roman"/>
                <a:cs typeface="Times New Roman"/>
                <a:sym typeface="Times New Roman"/>
              </a:rPr>
              <a:t>each be estimated individually</a:t>
            </a:r>
            <a:endParaRPr sz="2800">
              <a:solidFill>
                <a:schemeClr val="dk1"/>
              </a:solidFill>
              <a:latin typeface="Times New Roman"/>
              <a:ea typeface="Times New Roman"/>
              <a:cs typeface="Times New Roman"/>
              <a:sym typeface="Times New Roman"/>
            </a:endParaRPr>
          </a:p>
          <a:p>
            <a:pPr marL="622300" indent="-610235">
              <a:buClr>
                <a:schemeClr val="dk1"/>
              </a:buClr>
              <a:buSzPts val="2400"/>
              <a:buFont typeface="Times New Roman"/>
              <a:buAutoNum type="arabicParenR" startAt="3"/>
            </a:pPr>
            <a:r>
              <a:rPr lang="en-US" sz="2800" dirty="0">
                <a:solidFill>
                  <a:schemeClr val="dk1"/>
                </a:solidFill>
                <a:latin typeface="Times New Roman"/>
                <a:ea typeface="Times New Roman"/>
                <a:cs typeface="Times New Roman"/>
                <a:sym typeface="Times New Roman"/>
              </a:rPr>
              <a:t>Compute an </a:t>
            </a:r>
            <a:r>
              <a:rPr lang="en-US" sz="2800" u="sng" dirty="0">
                <a:solidFill>
                  <a:schemeClr val="dk1"/>
                </a:solidFill>
                <a:latin typeface="Times New Roman"/>
                <a:ea typeface="Times New Roman"/>
                <a:cs typeface="Times New Roman"/>
                <a:sym typeface="Times New Roman"/>
              </a:rPr>
              <a:t>LOC</a:t>
            </a:r>
            <a:r>
              <a:rPr lang="en-US" sz="2800" dirty="0">
                <a:solidFill>
                  <a:schemeClr val="dk1"/>
                </a:solidFill>
                <a:latin typeface="Times New Roman"/>
                <a:ea typeface="Times New Roman"/>
                <a:cs typeface="Times New Roman"/>
                <a:sym typeface="Times New Roman"/>
              </a:rPr>
              <a:t> or </a:t>
            </a:r>
            <a:r>
              <a:rPr lang="en-US" sz="2800" u="sng" dirty="0">
                <a:solidFill>
                  <a:schemeClr val="dk1"/>
                </a:solidFill>
                <a:latin typeface="Times New Roman"/>
                <a:ea typeface="Times New Roman"/>
                <a:cs typeface="Times New Roman"/>
                <a:sym typeface="Times New Roman"/>
              </a:rPr>
              <a:t>FP</a:t>
            </a:r>
            <a:r>
              <a:rPr lang="en-US" sz="2800" dirty="0">
                <a:solidFill>
                  <a:schemeClr val="dk1"/>
                </a:solidFill>
                <a:latin typeface="Times New Roman"/>
                <a:ea typeface="Times New Roman"/>
                <a:cs typeface="Times New Roman"/>
                <a:sym typeface="Times New Roman"/>
              </a:rPr>
              <a:t> value for each function</a:t>
            </a:r>
            <a:endParaRPr sz="2800">
              <a:solidFill>
                <a:schemeClr val="dk1"/>
              </a:solidFill>
              <a:latin typeface="Times New Roman"/>
              <a:ea typeface="Times New Roman"/>
              <a:cs typeface="Times New Roman"/>
              <a:sym typeface="Times New Roman"/>
            </a:endParaRPr>
          </a:p>
          <a:p>
            <a:pPr marL="622300" marR="226695" indent="-610235">
              <a:lnSpc>
                <a:spcPct val="96250"/>
              </a:lnSpc>
              <a:spcBef>
                <a:spcPts val="555"/>
              </a:spcBef>
              <a:buClr>
                <a:schemeClr val="dk1"/>
              </a:buClr>
              <a:buSzPts val="2400"/>
              <a:buFont typeface="Times New Roman"/>
              <a:buAutoNum type="arabicParenR" startAt="3"/>
            </a:pPr>
            <a:r>
              <a:rPr lang="en-US" sz="2800" dirty="0">
                <a:solidFill>
                  <a:schemeClr val="dk1"/>
                </a:solidFill>
                <a:latin typeface="Times New Roman"/>
                <a:ea typeface="Times New Roman"/>
                <a:cs typeface="Times New Roman"/>
                <a:sym typeface="Times New Roman"/>
              </a:rPr>
              <a:t>Derive cost or effort estimates by applying the </a:t>
            </a:r>
            <a:r>
              <a:rPr lang="en-US" sz="2800" u="sng" dirty="0">
                <a:solidFill>
                  <a:schemeClr val="dk1"/>
                </a:solidFill>
                <a:latin typeface="Times New Roman"/>
                <a:ea typeface="Times New Roman"/>
                <a:cs typeface="Times New Roman"/>
                <a:sym typeface="Times New Roman"/>
              </a:rPr>
              <a:t>LOC or  FP values</a:t>
            </a:r>
            <a:r>
              <a:rPr lang="en-US" sz="2800" dirty="0">
                <a:solidFill>
                  <a:schemeClr val="dk1"/>
                </a:solidFill>
                <a:latin typeface="Times New Roman"/>
                <a:ea typeface="Times New Roman"/>
                <a:cs typeface="Times New Roman"/>
                <a:sym typeface="Times New Roman"/>
              </a:rPr>
              <a:t> to your baseline productivity metrics (e.g.,  LOC/person-month or FP/person-month)</a:t>
            </a:r>
            <a:endParaRPr sz="2800">
              <a:solidFill>
                <a:schemeClr val="dk1"/>
              </a:solidFill>
              <a:latin typeface="Times New Roman"/>
              <a:ea typeface="Times New Roman"/>
              <a:cs typeface="Times New Roman"/>
              <a:sym typeface="Times New Roman"/>
            </a:endParaRPr>
          </a:p>
          <a:p>
            <a:pPr marL="622300" marR="826135" indent="-610235">
              <a:lnSpc>
                <a:spcPct val="80000"/>
              </a:lnSpc>
              <a:spcBef>
                <a:spcPts val="585"/>
              </a:spcBef>
              <a:buClr>
                <a:schemeClr val="dk1"/>
              </a:buClr>
              <a:buSzPts val="2400"/>
              <a:buFont typeface="Times New Roman"/>
              <a:buAutoNum type="arabicParenR" startAt="3"/>
            </a:pPr>
            <a:r>
              <a:rPr lang="en-US" sz="2800" u="sng" dirty="0">
                <a:solidFill>
                  <a:schemeClr val="dk1"/>
                </a:solidFill>
                <a:latin typeface="Times New Roman"/>
                <a:ea typeface="Times New Roman"/>
                <a:cs typeface="Times New Roman"/>
                <a:sym typeface="Times New Roman"/>
              </a:rPr>
              <a:t>Combine function estimates</a:t>
            </a:r>
            <a:r>
              <a:rPr lang="en-US" sz="2800" dirty="0">
                <a:solidFill>
                  <a:schemeClr val="dk1"/>
                </a:solidFill>
                <a:latin typeface="Times New Roman"/>
                <a:ea typeface="Times New Roman"/>
                <a:cs typeface="Times New Roman"/>
                <a:sym typeface="Times New Roman"/>
              </a:rPr>
              <a:t> to produce an overall  estimate for the entire project</a:t>
            </a:r>
            <a:endParaRPr sz="2800">
              <a:solidFill>
                <a:schemeClr val="dk1"/>
              </a:solidFill>
              <a:latin typeface="Times New Roman"/>
              <a:ea typeface="Times New Roman"/>
              <a:cs typeface="Times New Roman"/>
              <a:sym typeface="Times New Roman"/>
            </a:endParaRPr>
          </a:p>
        </p:txBody>
      </p:sp>
      <p:sp>
        <p:nvSpPr>
          <p:cNvPr id="260" name="Google Shape;260;p20"/>
          <p:cNvSpPr txBox="1"/>
          <p:nvPr/>
        </p:nvSpPr>
        <p:spPr>
          <a:xfrm>
            <a:off x="5260975" y="6352744"/>
            <a:ext cx="1690370" cy="258389"/>
          </a:xfrm>
          <a:prstGeom prst="rect">
            <a:avLst/>
          </a:prstGeom>
          <a:noFill/>
          <a:ln>
            <a:noFill/>
          </a:ln>
        </p:spPr>
        <p:txBody>
          <a:bodyPr spcFirstLastPara="1" wrap="square" lIns="0" tIns="12050" rIns="0" bIns="0" anchor="t" anchorCtr="0">
            <a:spAutoFit/>
          </a:bodyPr>
          <a:lstStyle/>
          <a:p>
            <a:pPr marL="12700"/>
            <a:r>
              <a:rPr lang="en-US" sz="1600">
                <a:solidFill>
                  <a:schemeClr val="dk1"/>
                </a:solidFill>
                <a:latin typeface="Times New Roman"/>
                <a:ea typeface="Times New Roman"/>
                <a:cs typeface="Times New Roman"/>
                <a:sym typeface="Times New Roman"/>
              </a:rPr>
              <a:t>(More on next slide)</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1"/>
          <p:cNvSpPr txBox="1"/>
          <p:nvPr/>
        </p:nvSpPr>
        <p:spPr>
          <a:xfrm>
            <a:off x="9697973" y="6276543"/>
            <a:ext cx="205740" cy="228268"/>
          </a:xfrm>
          <a:prstGeom prst="rect">
            <a:avLst/>
          </a:prstGeom>
          <a:noFill/>
          <a:ln>
            <a:noFill/>
          </a:ln>
        </p:spPr>
        <p:txBody>
          <a:bodyPr spcFirstLastPara="1" wrap="square" lIns="0" tIns="12700" rIns="0" bIns="0" anchor="t" anchorCtr="0">
            <a:spAutoFit/>
          </a:bodyPr>
          <a:lstStyle/>
          <a:p>
            <a:pPr marL="12700"/>
            <a:r>
              <a:rPr lang="en-US" sz="1400">
                <a:solidFill>
                  <a:schemeClr val="dk1"/>
                </a:solidFill>
                <a:latin typeface="Times New Roman"/>
                <a:ea typeface="Times New Roman"/>
                <a:cs typeface="Times New Roman"/>
                <a:sym typeface="Times New Roman"/>
              </a:rPr>
              <a:t>26</a:t>
            </a:r>
            <a:endParaRPr sz="1400">
              <a:solidFill>
                <a:schemeClr val="dk1"/>
              </a:solidFill>
              <a:latin typeface="Times New Roman"/>
              <a:ea typeface="Times New Roman"/>
              <a:cs typeface="Times New Roman"/>
              <a:sym typeface="Times New Roman"/>
            </a:endParaRPr>
          </a:p>
        </p:txBody>
      </p:sp>
      <p:sp>
        <p:nvSpPr>
          <p:cNvPr id="266" name="Google Shape;266;p21"/>
          <p:cNvSpPr txBox="1">
            <a:spLocks noGrp="1"/>
          </p:cNvSpPr>
          <p:nvPr>
            <p:ph type="title"/>
          </p:nvPr>
        </p:nvSpPr>
        <p:spPr>
          <a:xfrm>
            <a:off x="1981200" y="1115595"/>
            <a:ext cx="8686800" cy="692346"/>
          </a:xfrm>
          <a:prstGeom prst="rect">
            <a:avLst/>
          </a:prstGeom>
          <a:noFill/>
          <a:ln>
            <a:noFill/>
          </a:ln>
        </p:spPr>
        <p:txBody>
          <a:bodyPr spcFirstLastPara="1" vert="horz" wrap="square" lIns="0" tIns="76050" rIns="0" bIns="0" rtlCol="0" anchor="b" anchorCtr="0">
            <a:spAutoFit/>
          </a:bodyPr>
          <a:lstStyle/>
          <a:p>
            <a:pPr marL="1945004" marR="5080" indent="-1559560">
              <a:lnSpc>
                <a:spcPct val="100000"/>
              </a:lnSpc>
              <a:spcBef>
                <a:spcPts val="0"/>
              </a:spcBef>
              <a:buClr>
                <a:schemeClr val="dk2"/>
              </a:buClr>
              <a:buSzPts val="4000"/>
            </a:pPr>
            <a:r>
              <a:rPr lang="en-US" sz="4000" dirty="0"/>
              <a:t>Problem-Based Estimation  (continued)</a:t>
            </a:r>
            <a:endParaRPr sz="4000"/>
          </a:p>
        </p:txBody>
      </p:sp>
      <p:sp>
        <p:nvSpPr>
          <p:cNvPr id="267" name="Google Shape;267;p21"/>
          <p:cNvSpPr txBox="1"/>
          <p:nvPr/>
        </p:nvSpPr>
        <p:spPr>
          <a:xfrm>
            <a:off x="1952596" y="1785926"/>
            <a:ext cx="8215370" cy="5075600"/>
          </a:xfrm>
          <a:prstGeom prst="rect">
            <a:avLst/>
          </a:prstGeom>
          <a:noFill/>
          <a:ln>
            <a:noFill/>
          </a:ln>
        </p:spPr>
        <p:txBody>
          <a:bodyPr spcFirstLastPara="1" wrap="square" lIns="0" tIns="83800" rIns="0" bIns="0" anchor="t" anchorCtr="0">
            <a:spAutoFit/>
          </a:bodyPr>
          <a:lstStyle/>
          <a:p>
            <a:pPr marL="355600" marR="5080" indent="-342900">
              <a:lnSpc>
                <a:spcPct val="95833"/>
              </a:lnSpc>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In general, </a:t>
            </a:r>
            <a:r>
              <a:rPr lang="en-US" sz="2400" dirty="0">
                <a:solidFill>
                  <a:srgbClr val="FF0000"/>
                </a:solidFill>
                <a:latin typeface="Times New Roman"/>
                <a:ea typeface="Times New Roman"/>
                <a:cs typeface="Times New Roman"/>
                <a:sym typeface="Times New Roman"/>
              </a:rPr>
              <a:t>the LOC/pm and FP/pm metrics </a:t>
            </a:r>
            <a:r>
              <a:rPr lang="en-US" sz="2400" dirty="0">
                <a:solidFill>
                  <a:schemeClr val="dk1"/>
                </a:solidFill>
                <a:latin typeface="Times New Roman"/>
                <a:ea typeface="Times New Roman"/>
                <a:cs typeface="Times New Roman"/>
                <a:sym typeface="Times New Roman"/>
              </a:rPr>
              <a:t>should be computed  by </a:t>
            </a:r>
            <a:r>
              <a:rPr lang="en-US" sz="2400" u="sng" dirty="0">
                <a:solidFill>
                  <a:schemeClr val="dk1"/>
                </a:solidFill>
                <a:latin typeface="Times New Roman"/>
                <a:ea typeface="Times New Roman"/>
                <a:cs typeface="Times New Roman"/>
                <a:sym typeface="Times New Roman"/>
              </a:rPr>
              <a:t>project domain</a:t>
            </a:r>
            <a:endParaRPr sz="2400" dirty="0">
              <a:solidFill>
                <a:schemeClr val="dk1"/>
              </a:solidFill>
              <a:latin typeface="Times New Roman"/>
              <a:ea typeface="Times New Roman"/>
              <a:cs typeface="Times New Roman"/>
              <a:sym typeface="Times New Roman"/>
            </a:endParaRPr>
          </a:p>
          <a:p>
            <a:pPr marL="756285" lvl="1" indent="-287019">
              <a:lnSpc>
                <a:spcPct val="107916"/>
              </a:lnSpc>
              <a:spcBef>
                <a:spcPts val="25"/>
              </a:spcBef>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Important factors are team size, application area, and</a:t>
            </a:r>
            <a:endParaRPr sz="2400" dirty="0">
              <a:solidFill>
                <a:schemeClr val="dk1"/>
              </a:solidFill>
              <a:latin typeface="Times New Roman"/>
              <a:ea typeface="Times New Roman"/>
              <a:cs typeface="Times New Roman"/>
              <a:sym typeface="Times New Roman"/>
            </a:endParaRPr>
          </a:p>
          <a:p>
            <a:pPr marL="756285">
              <a:lnSpc>
                <a:spcPct val="107916"/>
              </a:lnSpc>
            </a:pPr>
            <a:r>
              <a:rPr lang="en-US" sz="2400" dirty="0">
                <a:solidFill>
                  <a:schemeClr val="dk1"/>
                </a:solidFill>
                <a:latin typeface="Times New Roman"/>
                <a:ea typeface="Times New Roman"/>
                <a:cs typeface="Times New Roman"/>
                <a:sym typeface="Times New Roman"/>
              </a:rPr>
              <a:t>complexity</a:t>
            </a:r>
            <a:endParaRPr sz="2400" dirty="0">
              <a:solidFill>
                <a:schemeClr val="dk1"/>
              </a:solidFill>
              <a:latin typeface="Times New Roman"/>
              <a:ea typeface="Times New Roman"/>
              <a:cs typeface="Times New Roman"/>
              <a:sym typeface="Times New Roman"/>
            </a:endParaRPr>
          </a:p>
          <a:p>
            <a:pPr marL="355600" marR="149225" indent="-342900">
              <a:lnSpc>
                <a:spcPct val="80000"/>
              </a:lnSpc>
              <a:spcBef>
                <a:spcPts val="575"/>
              </a:spcBef>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LOC and FP estimation differ in the </a:t>
            </a:r>
            <a:r>
              <a:rPr lang="en-US" sz="2400" u="sng" dirty="0">
                <a:solidFill>
                  <a:srgbClr val="FF0000"/>
                </a:solidFill>
                <a:latin typeface="Times New Roman"/>
                <a:ea typeface="Times New Roman"/>
                <a:cs typeface="Times New Roman"/>
                <a:sym typeface="Times New Roman"/>
              </a:rPr>
              <a:t>level of detail</a:t>
            </a:r>
            <a:r>
              <a:rPr lang="en-US" sz="2400" dirty="0">
                <a:solidFill>
                  <a:srgbClr val="FF0000"/>
                </a:solidFill>
                <a:latin typeface="Times New Roman"/>
                <a:ea typeface="Times New Roman"/>
                <a:cs typeface="Times New Roman"/>
                <a:sym typeface="Times New Roman"/>
              </a:rPr>
              <a:t> required for  decomposition with each value</a:t>
            </a:r>
            <a:endParaRPr sz="2400" dirty="0">
              <a:solidFill>
                <a:srgbClr val="FF0000"/>
              </a:solidFill>
              <a:latin typeface="Times New Roman"/>
              <a:ea typeface="Times New Roman"/>
              <a:cs typeface="Times New Roman"/>
              <a:sym typeface="Times New Roman"/>
            </a:endParaRPr>
          </a:p>
          <a:p>
            <a:pPr marL="756285" marR="12065" lvl="1" indent="-287019">
              <a:spcBef>
                <a:spcPts val="580"/>
              </a:spcBef>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For LOC, </a:t>
            </a:r>
            <a:r>
              <a:rPr lang="en-US" sz="2400" u="sng" dirty="0">
                <a:solidFill>
                  <a:schemeClr val="dk1"/>
                </a:solidFill>
                <a:latin typeface="Times New Roman"/>
                <a:ea typeface="Times New Roman"/>
                <a:cs typeface="Times New Roman"/>
                <a:sym typeface="Times New Roman"/>
              </a:rPr>
              <a:t>decomposition of functions</a:t>
            </a:r>
            <a:r>
              <a:rPr lang="en-US" sz="2400" dirty="0">
                <a:solidFill>
                  <a:schemeClr val="dk1"/>
                </a:solidFill>
                <a:latin typeface="Times New Roman"/>
                <a:ea typeface="Times New Roman"/>
                <a:cs typeface="Times New Roman"/>
                <a:sym typeface="Times New Roman"/>
              </a:rPr>
              <a:t> is essential and should  go into considerable detail (the more detail, the more  accurate the estimate)</a:t>
            </a:r>
            <a:endParaRPr sz="2400" dirty="0">
              <a:solidFill>
                <a:schemeClr val="dk1"/>
              </a:solidFill>
              <a:latin typeface="Times New Roman"/>
              <a:ea typeface="Times New Roman"/>
              <a:cs typeface="Times New Roman"/>
              <a:sym typeface="Times New Roman"/>
            </a:endParaRPr>
          </a:p>
          <a:p>
            <a:pPr marL="756285" marR="817244" lvl="1" indent="-287019">
              <a:spcBef>
                <a:spcPts val="575"/>
              </a:spcBef>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For FP, decomposition occurs for the </a:t>
            </a:r>
            <a:r>
              <a:rPr lang="en-US" sz="2400" u="sng" dirty="0">
                <a:solidFill>
                  <a:schemeClr val="dk1"/>
                </a:solidFill>
                <a:latin typeface="Times New Roman"/>
                <a:ea typeface="Times New Roman"/>
                <a:cs typeface="Times New Roman"/>
                <a:sym typeface="Times New Roman"/>
              </a:rPr>
              <a:t>five information  domain characteristics</a:t>
            </a:r>
            <a:r>
              <a:rPr lang="en-US" sz="2400" dirty="0">
                <a:solidFill>
                  <a:schemeClr val="dk1"/>
                </a:solidFill>
                <a:latin typeface="Times New Roman"/>
                <a:ea typeface="Times New Roman"/>
                <a:cs typeface="Times New Roman"/>
                <a:sym typeface="Times New Roman"/>
              </a:rPr>
              <a:t> and the </a:t>
            </a:r>
            <a:r>
              <a:rPr lang="en-US" sz="2400" u="sng" dirty="0">
                <a:solidFill>
                  <a:schemeClr val="dk1"/>
                </a:solidFill>
                <a:latin typeface="Times New Roman"/>
                <a:ea typeface="Times New Roman"/>
                <a:cs typeface="Times New Roman"/>
                <a:sym typeface="Times New Roman"/>
              </a:rPr>
              <a:t>14 adjustment factors</a:t>
            </a:r>
            <a:endParaRPr sz="2400" dirty="0">
              <a:solidFill>
                <a:schemeClr val="dk1"/>
              </a:solidFill>
              <a:latin typeface="Times New Roman"/>
              <a:ea typeface="Times New Roman"/>
              <a:cs typeface="Times New Roman"/>
              <a:sym typeface="Times New Roman"/>
            </a:endParaRPr>
          </a:p>
          <a:p>
            <a:pPr marL="1155700" marR="710565" lvl="2" indent="-228600">
              <a:spcBef>
                <a:spcPts val="580"/>
              </a:spcBef>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External inputs, external outputs, external inquiries,  internal logical files, external interface files</a:t>
            </a:r>
            <a:endParaRPr sz="2400" dirty="0">
              <a:solidFill>
                <a:schemeClr val="dk1"/>
              </a:solidFill>
              <a:latin typeface="Times New Roman"/>
              <a:ea typeface="Times New Roman"/>
              <a:cs typeface="Times New Roman"/>
              <a:sym typeface="Times New Roman"/>
            </a:endParaRPr>
          </a:p>
        </p:txBody>
      </p:sp>
      <p:sp>
        <p:nvSpPr>
          <p:cNvPr id="268" name="Google Shape;268;p21"/>
          <p:cNvSpPr txBox="1"/>
          <p:nvPr/>
        </p:nvSpPr>
        <p:spPr>
          <a:xfrm>
            <a:off x="8596330" y="6511925"/>
            <a:ext cx="1784350" cy="286612"/>
          </a:xfrm>
          <a:prstGeom prst="rect">
            <a:avLst/>
          </a:prstGeom>
          <a:noFill/>
          <a:ln w="12700" cap="flat" cmpd="sng">
            <a:solidFill>
              <a:srgbClr val="000000"/>
            </a:solidFill>
            <a:prstDash val="solid"/>
            <a:round/>
            <a:headEnd type="none" w="sm" len="sm"/>
            <a:tailEnd type="none" w="sm" len="sm"/>
          </a:ln>
        </p:spPr>
        <p:txBody>
          <a:bodyPr spcFirstLastPara="1" wrap="square" lIns="0" tIns="40000" rIns="0" bIns="0" anchor="t" anchorCtr="0">
            <a:spAutoFit/>
          </a:bodyPr>
          <a:lstStyle/>
          <a:p>
            <a:pPr marL="99695"/>
            <a:r>
              <a:rPr lang="en-US" sz="1600">
                <a:solidFill>
                  <a:schemeClr val="dk1"/>
                </a:solidFill>
                <a:latin typeface="Times New Roman"/>
                <a:ea typeface="Times New Roman"/>
                <a:cs typeface="Times New Roman"/>
                <a:sym typeface="Times New Roman"/>
              </a:rPr>
              <a:t>pm = person month</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2"/>
          <p:cNvSpPr txBox="1"/>
          <p:nvPr/>
        </p:nvSpPr>
        <p:spPr>
          <a:xfrm>
            <a:off x="9697973" y="6276543"/>
            <a:ext cx="205740" cy="228268"/>
          </a:xfrm>
          <a:prstGeom prst="rect">
            <a:avLst/>
          </a:prstGeom>
          <a:noFill/>
          <a:ln>
            <a:noFill/>
          </a:ln>
        </p:spPr>
        <p:txBody>
          <a:bodyPr spcFirstLastPara="1" wrap="square" lIns="0" tIns="12700" rIns="0" bIns="0" anchor="t" anchorCtr="0">
            <a:spAutoFit/>
          </a:bodyPr>
          <a:lstStyle/>
          <a:p>
            <a:pPr marL="12700"/>
            <a:r>
              <a:rPr lang="en-US" sz="1400">
                <a:solidFill>
                  <a:schemeClr val="dk1"/>
                </a:solidFill>
                <a:latin typeface="Times New Roman"/>
                <a:ea typeface="Times New Roman"/>
                <a:cs typeface="Times New Roman"/>
                <a:sym typeface="Times New Roman"/>
              </a:rPr>
              <a:t>27</a:t>
            </a:r>
            <a:endParaRPr sz="1400">
              <a:solidFill>
                <a:schemeClr val="dk1"/>
              </a:solidFill>
              <a:latin typeface="Times New Roman"/>
              <a:ea typeface="Times New Roman"/>
              <a:cs typeface="Times New Roman"/>
              <a:sym typeface="Times New Roman"/>
            </a:endParaRPr>
          </a:p>
        </p:txBody>
      </p:sp>
      <p:sp>
        <p:nvSpPr>
          <p:cNvPr id="274" name="Google Shape;274;p22"/>
          <p:cNvSpPr txBox="1">
            <a:spLocks noGrp="1"/>
          </p:cNvSpPr>
          <p:nvPr>
            <p:ph type="title"/>
          </p:nvPr>
        </p:nvSpPr>
        <p:spPr>
          <a:xfrm>
            <a:off x="1952596" y="1142985"/>
            <a:ext cx="8458200" cy="692369"/>
          </a:xfrm>
          <a:prstGeom prst="rect">
            <a:avLst/>
          </a:prstGeom>
          <a:noFill/>
          <a:ln>
            <a:noFill/>
          </a:ln>
        </p:spPr>
        <p:txBody>
          <a:bodyPr spcFirstLastPara="1" vert="horz" wrap="square" lIns="0" tIns="76050" rIns="0" bIns="0" rtlCol="0" anchor="b" anchorCtr="0">
            <a:spAutoFit/>
          </a:bodyPr>
          <a:lstStyle/>
          <a:p>
            <a:pPr marL="1945004" marR="5080" indent="-1559560">
              <a:lnSpc>
                <a:spcPct val="100000"/>
              </a:lnSpc>
              <a:spcBef>
                <a:spcPts val="0"/>
              </a:spcBef>
              <a:buClr>
                <a:schemeClr val="dk2"/>
              </a:buClr>
              <a:buSzPts val="4000"/>
            </a:pPr>
            <a:r>
              <a:rPr lang="en-US" sz="4000" u="sng" dirty="0"/>
              <a:t>Problem</a:t>
            </a:r>
            <a:r>
              <a:rPr lang="en-US" sz="4000" dirty="0"/>
              <a:t>-Based Estimation  (continued)</a:t>
            </a:r>
            <a:endParaRPr sz="4000"/>
          </a:p>
        </p:txBody>
      </p:sp>
      <p:sp>
        <p:nvSpPr>
          <p:cNvPr id="275" name="Google Shape;275;p22"/>
          <p:cNvSpPr txBox="1"/>
          <p:nvPr/>
        </p:nvSpPr>
        <p:spPr>
          <a:xfrm>
            <a:off x="1952596" y="2786059"/>
            <a:ext cx="8059420" cy="3521477"/>
          </a:xfrm>
          <a:prstGeom prst="rect">
            <a:avLst/>
          </a:prstGeom>
          <a:noFill/>
          <a:ln>
            <a:noFill/>
          </a:ln>
        </p:spPr>
        <p:txBody>
          <a:bodyPr spcFirstLastPara="1" wrap="square" lIns="0" tIns="12700" rIns="0" bIns="0" anchor="t" anchorCtr="0">
            <a:spAutoFit/>
          </a:bodyPr>
          <a:lstStyle/>
          <a:p>
            <a:pPr marL="368300" marR="17780" indent="-342900">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For both approaches, the planner uses </a:t>
            </a:r>
            <a:r>
              <a:rPr lang="en-US" sz="2400" u="sng" dirty="0">
                <a:solidFill>
                  <a:schemeClr val="dk1"/>
                </a:solidFill>
                <a:latin typeface="Times New Roman"/>
                <a:ea typeface="Times New Roman"/>
                <a:cs typeface="Times New Roman"/>
                <a:sym typeface="Times New Roman"/>
              </a:rPr>
              <a:t>lessons learned</a:t>
            </a:r>
            <a:r>
              <a:rPr lang="en-US" sz="2400" dirty="0">
                <a:solidFill>
                  <a:schemeClr val="dk1"/>
                </a:solidFill>
                <a:latin typeface="Times New Roman"/>
                <a:ea typeface="Times New Roman"/>
                <a:cs typeface="Times New Roman"/>
                <a:sym typeface="Times New Roman"/>
              </a:rPr>
              <a:t> to  estimate an </a:t>
            </a:r>
            <a:r>
              <a:rPr lang="en-US" sz="2400" u="sng" dirty="0">
                <a:solidFill>
                  <a:schemeClr val="dk1"/>
                </a:solidFill>
                <a:latin typeface="Times New Roman"/>
                <a:ea typeface="Times New Roman"/>
                <a:cs typeface="Times New Roman"/>
                <a:sym typeface="Times New Roman"/>
              </a:rPr>
              <a:t>optimistic</a:t>
            </a:r>
            <a:r>
              <a:rPr lang="en-US" sz="2400" dirty="0">
                <a:solidFill>
                  <a:schemeClr val="dk1"/>
                </a:solidFill>
                <a:latin typeface="Times New Roman"/>
                <a:ea typeface="Times New Roman"/>
                <a:cs typeface="Times New Roman"/>
                <a:sym typeface="Times New Roman"/>
              </a:rPr>
              <a:t>, </a:t>
            </a:r>
            <a:r>
              <a:rPr lang="en-US" sz="2400" u="sng" dirty="0">
                <a:solidFill>
                  <a:schemeClr val="dk1"/>
                </a:solidFill>
                <a:latin typeface="Times New Roman"/>
                <a:ea typeface="Times New Roman"/>
                <a:cs typeface="Times New Roman"/>
                <a:sym typeface="Times New Roman"/>
              </a:rPr>
              <a:t>most likely</a:t>
            </a:r>
            <a:r>
              <a:rPr lang="en-US" sz="2400" dirty="0">
                <a:solidFill>
                  <a:schemeClr val="dk1"/>
                </a:solidFill>
                <a:latin typeface="Times New Roman"/>
                <a:ea typeface="Times New Roman"/>
                <a:cs typeface="Times New Roman"/>
                <a:sym typeface="Times New Roman"/>
              </a:rPr>
              <a:t>, and </a:t>
            </a:r>
            <a:r>
              <a:rPr lang="en-US" sz="2400" u="sng" dirty="0">
                <a:solidFill>
                  <a:schemeClr val="dk1"/>
                </a:solidFill>
                <a:latin typeface="Times New Roman"/>
                <a:ea typeface="Times New Roman"/>
                <a:cs typeface="Times New Roman"/>
                <a:sym typeface="Times New Roman"/>
              </a:rPr>
              <a:t>pessimistic</a:t>
            </a:r>
            <a:r>
              <a:rPr lang="en-US" sz="2400" dirty="0">
                <a:solidFill>
                  <a:schemeClr val="dk1"/>
                </a:solidFill>
                <a:latin typeface="Times New Roman"/>
                <a:ea typeface="Times New Roman"/>
                <a:cs typeface="Times New Roman"/>
                <a:sym typeface="Times New Roman"/>
              </a:rPr>
              <a:t> size value  for each function or count (for each information domain value)</a:t>
            </a:r>
            <a:endParaRPr sz="2400">
              <a:solidFill>
                <a:schemeClr val="dk1"/>
              </a:solidFill>
              <a:latin typeface="Times New Roman"/>
              <a:ea typeface="Times New Roman"/>
              <a:cs typeface="Times New Roman"/>
              <a:sym typeface="Times New Roman"/>
            </a:endParaRPr>
          </a:p>
          <a:p>
            <a:pPr marL="368300" indent="-342900">
              <a:spcBef>
                <a:spcPts val="580"/>
              </a:spcBef>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Then the </a:t>
            </a:r>
            <a:r>
              <a:rPr lang="en-US" sz="2400" u="sng" dirty="0">
                <a:solidFill>
                  <a:srgbClr val="FF0000"/>
                </a:solidFill>
                <a:effectLst>
                  <a:outerShdw blurRad="38100" dist="38100" dir="2700000" algn="tl">
                    <a:srgbClr val="000000">
                      <a:alpha val="43137"/>
                    </a:srgbClr>
                  </a:outerShdw>
                </a:effectLst>
                <a:latin typeface="Times New Roman"/>
                <a:ea typeface="Times New Roman"/>
                <a:cs typeface="Times New Roman"/>
                <a:sym typeface="Times New Roman"/>
              </a:rPr>
              <a:t>expected size value S</a:t>
            </a:r>
            <a:r>
              <a:rPr lang="en-US" sz="2400" dirty="0">
                <a:solidFill>
                  <a:srgbClr val="FF0000"/>
                </a:solidFill>
                <a:effectLst>
                  <a:outerShdw blurRad="38100" dist="38100" dir="2700000" algn="tl">
                    <a:srgbClr val="000000">
                      <a:alpha val="43137"/>
                    </a:srgbClr>
                  </a:outerShdw>
                </a:effectLst>
                <a:latin typeface="Times New Roman"/>
                <a:ea typeface="Times New Roman"/>
                <a:cs typeface="Times New Roman"/>
                <a:sym typeface="Times New Roman"/>
              </a:rPr>
              <a:t> </a:t>
            </a:r>
            <a:r>
              <a:rPr lang="en-US" sz="2400" dirty="0">
                <a:solidFill>
                  <a:schemeClr val="dk1"/>
                </a:solidFill>
                <a:latin typeface="Times New Roman"/>
                <a:ea typeface="Times New Roman"/>
                <a:cs typeface="Times New Roman"/>
                <a:sym typeface="Times New Roman"/>
              </a:rPr>
              <a:t>is computed as follows:</a:t>
            </a:r>
            <a:endParaRPr sz="2400">
              <a:solidFill>
                <a:schemeClr val="dk1"/>
              </a:solidFill>
              <a:latin typeface="Times New Roman"/>
              <a:ea typeface="Times New Roman"/>
              <a:cs typeface="Times New Roman"/>
              <a:sym typeface="Times New Roman"/>
            </a:endParaRPr>
          </a:p>
          <a:p>
            <a:pPr>
              <a:spcBef>
                <a:spcPts val="30"/>
              </a:spcBef>
              <a:buClr>
                <a:schemeClr val="dk1"/>
              </a:buClr>
              <a:buSzPts val="2350"/>
            </a:pPr>
            <a:endParaRPr sz="2350">
              <a:solidFill>
                <a:schemeClr val="dk1"/>
              </a:solidFill>
              <a:latin typeface="Times New Roman"/>
              <a:ea typeface="Times New Roman"/>
              <a:cs typeface="Times New Roman"/>
              <a:sym typeface="Times New Roman"/>
            </a:endParaRPr>
          </a:p>
          <a:p>
            <a:pPr marL="939800"/>
            <a:r>
              <a:rPr lang="en-US" sz="2400" b="1" dirty="0">
                <a:solidFill>
                  <a:schemeClr val="dk1"/>
                </a:solidFill>
                <a:latin typeface="Courier New"/>
                <a:ea typeface="Courier New"/>
                <a:cs typeface="Courier New"/>
                <a:sym typeface="Courier New"/>
              </a:rPr>
              <a:t>S = (</a:t>
            </a:r>
            <a:r>
              <a:rPr lang="en-US" sz="2400" b="1" dirty="0" err="1">
                <a:solidFill>
                  <a:schemeClr val="dk1"/>
                </a:solidFill>
                <a:latin typeface="Courier New"/>
                <a:ea typeface="Courier New"/>
                <a:cs typeface="Courier New"/>
                <a:sym typeface="Courier New"/>
              </a:rPr>
              <a:t>S</a:t>
            </a:r>
            <a:r>
              <a:rPr lang="en-US" sz="2400" b="1" baseline="-25000" dirty="0" err="1">
                <a:solidFill>
                  <a:schemeClr val="dk1"/>
                </a:solidFill>
                <a:latin typeface="Courier New"/>
                <a:ea typeface="Courier New"/>
                <a:cs typeface="Courier New"/>
                <a:sym typeface="Courier New"/>
              </a:rPr>
              <a:t>opt</a:t>
            </a:r>
            <a:r>
              <a:rPr lang="en-US" sz="2400" b="1" baseline="-25000" dirty="0">
                <a:solidFill>
                  <a:schemeClr val="dk1"/>
                </a:solidFill>
                <a:latin typeface="Courier New"/>
                <a:ea typeface="Courier New"/>
                <a:cs typeface="Courier New"/>
                <a:sym typeface="Courier New"/>
              </a:rPr>
              <a:t>	</a:t>
            </a:r>
            <a:r>
              <a:rPr lang="en-US" sz="2400" b="1" dirty="0">
                <a:solidFill>
                  <a:schemeClr val="dk1"/>
                </a:solidFill>
                <a:latin typeface="Courier New"/>
                <a:ea typeface="Courier New"/>
                <a:cs typeface="Courier New"/>
                <a:sym typeface="Courier New"/>
              </a:rPr>
              <a:t>+ 4S</a:t>
            </a:r>
            <a:r>
              <a:rPr lang="en-US" sz="2400" b="1" baseline="-25000" dirty="0">
                <a:solidFill>
                  <a:schemeClr val="dk1"/>
                </a:solidFill>
                <a:latin typeface="Courier New"/>
                <a:ea typeface="Courier New"/>
                <a:cs typeface="Courier New"/>
                <a:sym typeface="Courier New"/>
              </a:rPr>
              <a:t>m </a:t>
            </a:r>
            <a:r>
              <a:rPr lang="en-US" sz="2400" b="1" dirty="0">
                <a:solidFill>
                  <a:schemeClr val="dk1"/>
                </a:solidFill>
                <a:latin typeface="Courier New"/>
                <a:ea typeface="Courier New"/>
                <a:cs typeface="Courier New"/>
                <a:sym typeface="Courier New"/>
              </a:rPr>
              <a:t>+ </a:t>
            </a:r>
            <a:r>
              <a:rPr lang="en-US" sz="2400" b="1" dirty="0" err="1">
                <a:solidFill>
                  <a:schemeClr val="dk1"/>
                </a:solidFill>
                <a:latin typeface="Courier New"/>
                <a:ea typeface="Courier New"/>
                <a:cs typeface="Courier New"/>
                <a:sym typeface="Courier New"/>
              </a:rPr>
              <a:t>S</a:t>
            </a:r>
            <a:r>
              <a:rPr lang="en-US" sz="2400" b="1" baseline="-25000" dirty="0" err="1">
                <a:solidFill>
                  <a:schemeClr val="dk1"/>
                </a:solidFill>
                <a:latin typeface="Courier New"/>
                <a:ea typeface="Courier New"/>
                <a:cs typeface="Courier New"/>
                <a:sym typeface="Courier New"/>
              </a:rPr>
              <a:t>pess</a:t>
            </a:r>
            <a:r>
              <a:rPr lang="en-US" sz="2400" b="1" dirty="0">
                <a:solidFill>
                  <a:schemeClr val="dk1"/>
                </a:solidFill>
                <a:latin typeface="Courier New"/>
                <a:ea typeface="Courier New"/>
                <a:cs typeface="Courier New"/>
                <a:sym typeface="Courier New"/>
              </a:rPr>
              <a:t>)/6</a:t>
            </a:r>
            <a:endParaRPr sz="2400">
              <a:solidFill>
                <a:schemeClr val="dk1"/>
              </a:solidFill>
              <a:latin typeface="Courier New"/>
              <a:ea typeface="Courier New"/>
              <a:cs typeface="Courier New"/>
              <a:sym typeface="Courier New"/>
            </a:endParaRPr>
          </a:p>
          <a:p>
            <a:pPr>
              <a:spcBef>
                <a:spcPts val="35"/>
              </a:spcBef>
            </a:pPr>
            <a:endParaRPr sz="3150">
              <a:solidFill>
                <a:schemeClr val="dk1"/>
              </a:solidFill>
              <a:latin typeface="Courier New"/>
              <a:ea typeface="Courier New"/>
              <a:cs typeface="Courier New"/>
              <a:sym typeface="Courier New"/>
            </a:endParaRPr>
          </a:p>
          <a:p>
            <a:pPr marL="368300" marR="410209" indent="-342900">
              <a:buClr>
                <a:schemeClr val="dk1"/>
              </a:buClr>
              <a:buSzPts val="2400"/>
              <a:buFont typeface="Times New Roman"/>
              <a:buChar char="•"/>
            </a:pPr>
            <a:r>
              <a:rPr lang="en-US" sz="2400" u="sng" dirty="0">
                <a:solidFill>
                  <a:schemeClr val="dk1"/>
                </a:solidFill>
                <a:latin typeface="Times New Roman"/>
                <a:ea typeface="Times New Roman"/>
                <a:cs typeface="Times New Roman"/>
                <a:sym typeface="Times New Roman"/>
              </a:rPr>
              <a:t>Historical LOC or FP</a:t>
            </a:r>
            <a:r>
              <a:rPr lang="en-US" sz="2400" dirty="0">
                <a:solidFill>
                  <a:schemeClr val="dk1"/>
                </a:solidFill>
                <a:latin typeface="Times New Roman"/>
                <a:ea typeface="Times New Roman"/>
                <a:cs typeface="Times New Roman"/>
                <a:sym typeface="Times New Roman"/>
              </a:rPr>
              <a:t> data is then compared to S in order to </a:t>
            </a:r>
            <a:r>
              <a:rPr lang="en-US" sz="2400" u="sng" dirty="0">
                <a:solidFill>
                  <a:schemeClr val="dk1"/>
                </a:solidFill>
                <a:latin typeface="Times New Roman"/>
                <a:ea typeface="Times New Roman"/>
                <a:cs typeface="Times New Roman"/>
                <a:sym typeface="Times New Roman"/>
              </a:rPr>
              <a:t> cross-check</a:t>
            </a:r>
            <a:r>
              <a:rPr lang="en-US" sz="2400" dirty="0">
                <a:solidFill>
                  <a:schemeClr val="dk1"/>
                </a:solidFill>
                <a:latin typeface="Times New Roman"/>
                <a:ea typeface="Times New Roman"/>
                <a:cs typeface="Times New Roman"/>
                <a:sym typeface="Times New Roman"/>
              </a:rPr>
              <a:t> it</a:t>
            </a:r>
            <a:endParaRPr sz="2400">
              <a:solidFill>
                <a:schemeClr val="dk1"/>
              </a:solidFill>
              <a:latin typeface="Times New Roman"/>
              <a:ea typeface="Times New Roman"/>
              <a:cs typeface="Times New Roman"/>
              <a:sym typeface="Times New Roman"/>
            </a:endParaRPr>
          </a:p>
        </p:txBody>
      </p:sp>
      <p:pic>
        <p:nvPicPr>
          <p:cNvPr id="90114" name="Picture 2" descr="ID# 5119 - Stick Figure Pulling Money Bag - PowerPoint Animation"/>
          <p:cNvPicPr>
            <a:picLocks noChangeAspect="1" noChangeArrowheads="1" noCrop="1"/>
          </p:cNvPicPr>
          <p:nvPr/>
        </p:nvPicPr>
        <p:blipFill>
          <a:blip r:embed="rId3"/>
          <a:srcRect/>
          <a:stretch>
            <a:fillRect/>
          </a:stretch>
        </p:blipFill>
        <p:spPr bwMode="auto">
          <a:xfrm>
            <a:off x="8572500" y="428605"/>
            <a:ext cx="2095500" cy="2095501"/>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a:t>
            </a:r>
          </a:p>
        </p:txBody>
      </p:sp>
      <p:sp>
        <p:nvSpPr>
          <p:cNvPr id="3" name="Content Placeholder 2"/>
          <p:cNvSpPr>
            <a:spLocks noGrp="1"/>
          </p:cNvSpPr>
          <p:nvPr>
            <p:ph idx="1"/>
          </p:nvPr>
        </p:nvSpPr>
        <p:spPr/>
        <p:txBody>
          <a:bodyPr>
            <a:normAutofit/>
          </a:bodyPr>
          <a:lstStyle/>
          <a:p>
            <a:r>
              <a:rPr lang="en-IN" dirty="0"/>
              <a:t>The </a:t>
            </a:r>
            <a:r>
              <a:rPr lang="en-IN" b="1" dirty="0"/>
              <a:t>best case</a:t>
            </a:r>
            <a:r>
              <a:rPr lang="en-IN" dirty="0"/>
              <a:t> to complete this task is </a:t>
            </a:r>
            <a:r>
              <a:rPr lang="en-IN" b="1" dirty="0"/>
              <a:t>120</a:t>
            </a:r>
            <a:r>
              <a:rPr lang="en-IN" dirty="0"/>
              <a:t> man-hours (around 15 days). In this case, you have a talented team, they can finish the task in smallest time.</a:t>
            </a:r>
          </a:p>
          <a:p>
            <a:r>
              <a:rPr lang="en-IN" dirty="0"/>
              <a:t>The </a:t>
            </a:r>
            <a:r>
              <a:rPr lang="en-IN" b="1" dirty="0"/>
              <a:t>most likely</a:t>
            </a:r>
            <a:r>
              <a:rPr lang="en-IN" dirty="0"/>
              <a:t> case to complete this task is </a:t>
            </a:r>
            <a:r>
              <a:rPr lang="en-IN" b="1" dirty="0"/>
              <a:t>170</a:t>
            </a:r>
            <a:r>
              <a:rPr lang="en-IN" dirty="0"/>
              <a:t> man-hours (around 21 days). This is a normal case, you have enough resource and ability to complete the task</a:t>
            </a:r>
          </a:p>
          <a:p>
            <a:r>
              <a:rPr lang="en-IN" dirty="0"/>
              <a:t>The </a:t>
            </a:r>
            <a:r>
              <a:rPr lang="en-IN" b="1" dirty="0"/>
              <a:t>worst case</a:t>
            </a:r>
            <a:r>
              <a:rPr lang="en-IN" dirty="0"/>
              <a:t> to complete this task is </a:t>
            </a:r>
            <a:r>
              <a:rPr lang="en-IN" b="1" dirty="0"/>
              <a:t>200</a:t>
            </a:r>
            <a:r>
              <a:rPr lang="en-IN" dirty="0"/>
              <a:t> man-hours (around 25 days). You need to perform much more work because your team members are not experienced.</a:t>
            </a:r>
          </a:p>
          <a:p>
            <a:endParaRPr lang="en-I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sp>
        <p:nvSpPr>
          <p:cNvPr id="3" name="Content Placeholder 2"/>
          <p:cNvSpPr>
            <a:spLocks noGrp="1"/>
          </p:cNvSpPr>
          <p:nvPr>
            <p:ph idx="1"/>
          </p:nvPr>
        </p:nvSpPr>
        <p:spPr>
          <a:xfrm>
            <a:off x="1981200" y="2249424"/>
            <a:ext cx="8686800" cy="4325112"/>
          </a:xfrm>
        </p:spPr>
        <p:txBody>
          <a:bodyPr/>
          <a:lstStyle/>
          <a:p>
            <a:r>
              <a:rPr lang="en-IN" dirty="0"/>
              <a:t>Now, assign the value to each parameter as below</a:t>
            </a:r>
          </a:p>
          <a:p>
            <a:endParaRPr lang="en-IN" dirty="0"/>
          </a:p>
          <a:p>
            <a:r>
              <a:rPr lang="en-IN" dirty="0"/>
              <a:t>The effort to complete the task can be calculated using </a:t>
            </a:r>
            <a:r>
              <a:rPr lang="en-IN" b="1" dirty="0"/>
              <a:t>double-triangular distribution</a:t>
            </a:r>
            <a:r>
              <a:rPr lang="en-IN" dirty="0"/>
              <a:t> formula as follows-</a:t>
            </a:r>
          </a:p>
          <a:p>
            <a:endParaRPr lang="en-IN" dirty="0"/>
          </a:p>
        </p:txBody>
      </p:sp>
      <p:pic>
        <p:nvPicPr>
          <p:cNvPr id="56322" name="Picture 2" descr="https://www.guru99.com/images/TestManagement/testmanagement_article_2_2_11.png"/>
          <p:cNvPicPr>
            <a:picLocks noChangeAspect="1" noChangeArrowheads="1"/>
          </p:cNvPicPr>
          <p:nvPr/>
        </p:nvPicPr>
        <p:blipFill>
          <a:blip r:embed="rId2"/>
          <a:srcRect/>
          <a:stretch>
            <a:fillRect/>
          </a:stretch>
        </p:blipFill>
        <p:spPr bwMode="auto">
          <a:xfrm>
            <a:off x="3738547" y="2857497"/>
            <a:ext cx="3038475" cy="342901"/>
          </a:xfrm>
          <a:prstGeom prst="rect">
            <a:avLst/>
          </a:prstGeom>
          <a:noFill/>
        </p:spPr>
      </p:pic>
      <p:pic>
        <p:nvPicPr>
          <p:cNvPr id="56324" name="Picture 4" descr="https://www.guru99.com/images/TestManagement/testmanagement_article_2_2_12.png"/>
          <p:cNvPicPr>
            <a:picLocks noChangeAspect="1" noChangeArrowheads="1"/>
          </p:cNvPicPr>
          <p:nvPr/>
        </p:nvPicPr>
        <p:blipFill>
          <a:blip r:embed="rId3"/>
          <a:srcRect/>
          <a:stretch>
            <a:fillRect/>
          </a:stretch>
        </p:blipFill>
        <p:spPr bwMode="auto">
          <a:xfrm>
            <a:off x="4024299" y="4643447"/>
            <a:ext cx="3057525" cy="1438275"/>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1905000" y="304800"/>
            <a:ext cx="8229600" cy="1143000"/>
          </a:xfrm>
          <a:prstGeom prst="rect">
            <a:avLst/>
          </a:prstGeom>
          <a:noFill/>
          <a:ln>
            <a:noFill/>
          </a:ln>
        </p:spPr>
        <p:txBody>
          <a:bodyPr spcFirstLastPara="1" vert="horz" wrap="square" lIns="0" tIns="45700" rIns="0" bIns="0" rtlCol="0" anchor="b" anchorCtr="0">
            <a:normAutofit/>
          </a:bodyPr>
          <a:lstStyle/>
          <a:p>
            <a:pPr>
              <a:spcBef>
                <a:spcPts val="0"/>
              </a:spcBef>
              <a:buClr>
                <a:schemeClr val="dk2"/>
              </a:buClr>
              <a:buSzPts val="5000"/>
            </a:pPr>
            <a:r>
              <a:rPr lang="en-US" dirty="0"/>
              <a:t>Example 2</a:t>
            </a:r>
            <a:endParaRPr/>
          </a:p>
        </p:txBody>
      </p:sp>
      <p:sp>
        <p:nvSpPr>
          <p:cNvPr id="281" name="Google Shape;281;p23"/>
          <p:cNvSpPr txBox="1">
            <a:spLocks noGrp="1"/>
          </p:cNvSpPr>
          <p:nvPr>
            <p:ph type="body" idx="1"/>
          </p:nvPr>
        </p:nvSpPr>
        <p:spPr>
          <a:xfrm>
            <a:off x="1981200" y="1371600"/>
            <a:ext cx="8229600" cy="4953000"/>
          </a:xfrm>
          <a:prstGeom prst="rect">
            <a:avLst/>
          </a:prstGeom>
          <a:noFill/>
          <a:ln>
            <a:noFill/>
          </a:ln>
        </p:spPr>
        <p:txBody>
          <a:bodyPr spcFirstLastPara="1" vert="horz" wrap="square" lIns="91425" tIns="45700" rIns="91425" bIns="45700" rtlCol="0" anchor="t" anchorCtr="0">
            <a:normAutofit/>
          </a:bodyPr>
          <a:lstStyle/>
          <a:p>
            <a:pPr marL="274320" indent="-274320">
              <a:spcBef>
                <a:spcPts val="0"/>
              </a:spcBef>
              <a:buSzPts val="2470"/>
              <a:buChar char="⚫"/>
            </a:pPr>
            <a:r>
              <a:rPr lang="en-US" dirty="0"/>
              <a:t>The organizational average productivity for systems of this type is 620 LOC/pm. Based on a burdened labor rate of $8000 per month, the cost per line of code is approximately $13. Based on the LOC estimate and the historical productivity data, Calculate the total estimated project cost.</a:t>
            </a:r>
            <a:endParaRPr/>
          </a:p>
          <a:p>
            <a:pPr marL="274320" indent="-274320">
              <a:spcBef>
                <a:spcPts val="520"/>
              </a:spcBef>
              <a:buSzPts val="2470"/>
              <a:buChar char="⚫"/>
            </a:pPr>
            <a:r>
              <a:rPr lang="en-US" dirty="0" err="1"/>
              <a:t>Ans</a:t>
            </a:r>
            <a:r>
              <a:rPr lang="en-US" dirty="0"/>
              <a:t>:</a:t>
            </a:r>
            <a:endParaRPr/>
          </a:p>
          <a:p>
            <a:pPr marL="274320" indent="-274320">
              <a:spcBef>
                <a:spcPts val="520"/>
              </a:spcBef>
              <a:buSzPts val="2470"/>
              <a:buChar char="⚫"/>
            </a:pPr>
            <a:r>
              <a:rPr lang="en-US" dirty="0"/>
              <a:t> </a:t>
            </a:r>
            <a:r>
              <a:rPr lang="en-US" b="1" dirty="0"/>
              <a:t>Total Effort = Total LOC/Productivity = 33200/620=53.54 ≈ 54 person-months =&gt; 6 developers Effort = Total Effort/6 = 54/6 = 9 months =&gt; Total Cost = Total Effort * Labor Rate = 54 * 800 ≈ $43,200 </a:t>
            </a:r>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5298" name="Picture 2"/>
          <p:cNvPicPr>
            <a:picLocks noChangeAspect="1" noChangeArrowheads="1"/>
          </p:cNvPicPr>
          <p:nvPr/>
        </p:nvPicPr>
        <p:blipFill>
          <a:blip r:embed="rId2"/>
          <a:srcRect/>
          <a:stretch>
            <a:fillRect/>
          </a:stretch>
        </p:blipFill>
        <p:spPr bwMode="auto">
          <a:xfrm>
            <a:off x="1524001" y="785794"/>
            <a:ext cx="9197611" cy="4662506"/>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srcRect/>
          <a:stretch>
            <a:fillRect/>
          </a:stretch>
        </p:blipFill>
        <p:spPr bwMode="auto">
          <a:xfrm>
            <a:off x="1264118" y="1155032"/>
            <a:ext cx="9144000" cy="4718108"/>
          </a:xfrm>
          <a:prstGeom prst="rect">
            <a:avLst/>
          </a:prstGeom>
          <a:noFill/>
          <a:ln w="9525">
            <a:noFill/>
            <a:miter lim="800000"/>
            <a:headEnd/>
            <a:tailEnd/>
          </a:ln>
          <a:effectLst/>
        </p:spPr>
      </p:pic>
    </p:spTree>
    <p:extLst>
      <p:ext uri="{BB962C8B-B14F-4D97-AF65-F5344CB8AC3E}">
        <p14:creationId xmlns:p14="http://schemas.microsoft.com/office/powerpoint/2010/main" xmlns="" val="37941391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4"/>
          <p:cNvSpPr txBox="1"/>
          <p:nvPr/>
        </p:nvSpPr>
        <p:spPr>
          <a:xfrm>
            <a:off x="9697973" y="6276543"/>
            <a:ext cx="205740" cy="228268"/>
          </a:xfrm>
          <a:prstGeom prst="rect">
            <a:avLst/>
          </a:prstGeom>
          <a:noFill/>
          <a:ln>
            <a:noFill/>
          </a:ln>
        </p:spPr>
        <p:txBody>
          <a:bodyPr spcFirstLastPara="1" wrap="square" lIns="0" tIns="12700" rIns="0" bIns="0" anchor="t" anchorCtr="0">
            <a:spAutoFit/>
          </a:bodyPr>
          <a:lstStyle/>
          <a:p>
            <a:pPr marL="12700"/>
            <a:r>
              <a:rPr lang="en-US" sz="1400">
                <a:solidFill>
                  <a:schemeClr val="dk1"/>
                </a:solidFill>
                <a:latin typeface="Times New Roman"/>
                <a:ea typeface="Times New Roman"/>
                <a:cs typeface="Times New Roman"/>
                <a:sym typeface="Times New Roman"/>
              </a:rPr>
              <a:t>28</a:t>
            </a:r>
            <a:endParaRPr sz="1400">
              <a:solidFill>
                <a:schemeClr val="dk1"/>
              </a:solidFill>
              <a:latin typeface="Times New Roman"/>
              <a:ea typeface="Times New Roman"/>
              <a:cs typeface="Times New Roman"/>
              <a:sym typeface="Times New Roman"/>
            </a:endParaRPr>
          </a:p>
        </p:txBody>
      </p:sp>
      <p:sp>
        <p:nvSpPr>
          <p:cNvPr id="287" name="Google Shape;287;p24"/>
          <p:cNvSpPr txBox="1">
            <a:spLocks noGrp="1"/>
          </p:cNvSpPr>
          <p:nvPr>
            <p:ph type="title"/>
          </p:nvPr>
        </p:nvSpPr>
        <p:spPr>
          <a:xfrm>
            <a:off x="3097149" y="448400"/>
            <a:ext cx="6885051" cy="690564"/>
          </a:xfrm>
          <a:prstGeom prst="rect">
            <a:avLst/>
          </a:prstGeom>
          <a:noFill/>
          <a:ln>
            <a:noFill/>
          </a:ln>
        </p:spPr>
        <p:txBody>
          <a:bodyPr spcFirstLastPara="1" vert="horz" wrap="square" lIns="0" tIns="13325" rIns="0" bIns="0" rtlCol="0" anchor="b" anchorCtr="0">
            <a:spAutoFit/>
          </a:bodyPr>
          <a:lstStyle/>
          <a:p>
            <a:pPr marL="12700">
              <a:lnSpc>
                <a:spcPct val="100000"/>
              </a:lnSpc>
              <a:spcBef>
                <a:spcPts val="0"/>
              </a:spcBef>
              <a:buClr>
                <a:schemeClr val="dk2"/>
              </a:buClr>
              <a:buSzPts val="5000"/>
            </a:pPr>
            <a:r>
              <a:rPr lang="en-US" dirty="0"/>
              <a:t>Process-Based Estimation</a:t>
            </a:r>
            <a:endParaRPr/>
          </a:p>
        </p:txBody>
      </p:sp>
      <p:sp>
        <p:nvSpPr>
          <p:cNvPr id="288" name="Google Shape;288;p24"/>
          <p:cNvSpPr txBox="1"/>
          <p:nvPr/>
        </p:nvSpPr>
        <p:spPr>
          <a:xfrm>
            <a:off x="2238349" y="1643050"/>
            <a:ext cx="8142317" cy="3968330"/>
          </a:xfrm>
          <a:prstGeom prst="rect">
            <a:avLst/>
          </a:prstGeom>
          <a:noFill/>
          <a:ln>
            <a:noFill/>
          </a:ln>
        </p:spPr>
        <p:txBody>
          <a:bodyPr spcFirstLastPara="1" wrap="square" lIns="0" tIns="12700" rIns="0" bIns="0" anchor="t" anchorCtr="0">
            <a:spAutoFit/>
          </a:bodyPr>
          <a:lstStyle/>
          <a:p>
            <a:pPr marL="622300" indent="-610235">
              <a:lnSpc>
                <a:spcPct val="107916"/>
              </a:lnSpc>
              <a:buClr>
                <a:schemeClr val="dk1"/>
              </a:buClr>
              <a:buSzPts val="2400"/>
              <a:buFont typeface="Times New Roman"/>
              <a:buAutoNum type="arabicParenR"/>
            </a:pPr>
            <a:r>
              <a:rPr lang="en-US" sz="3200" dirty="0">
                <a:solidFill>
                  <a:schemeClr val="dk1"/>
                </a:solidFill>
                <a:latin typeface="Times New Roman"/>
                <a:ea typeface="Times New Roman"/>
                <a:cs typeface="Times New Roman"/>
                <a:sym typeface="Times New Roman"/>
              </a:rPr>
              <a:t>Identify the </a:t>
            </a:r>
            <a:r>
              <a:rPr lang="en-US" sz="3200" u="sng" dirty="0">
                <a:solidFill>
                  <a:schemeClr val="dk1"/>
                </a:solidFill>
                <a:latin typeface="Times New Roman"/>
                <a:ea typeface="Times New Roman"/>
                <a:cs typeface="Times New Roman"/>
                <a:sym typeface="Times New Roman"/>
              </a:rPr>
              <a:t>set of functions</a:t>
            </a:r>
            <a:r>
              <a:rPr lang="en-US" sz="3200" dirty="0">
                <a:solidFill>
                  <a:schemeClr val="dk1"/>
                </a:solidFill>
                <a:latin typeface="Times New Roman"/>
                <a:ea typeface="Times New Roman"/>
                <a:cs typeface="Times New Roman"/>
                <a:sym typeface="Times New Roman"/>
              </a:rPr>
              <a:t> that the software needs to</a:t>
            </a:r>
            <a:endParaRPr sz="3200">
              <a:solidFill>
                <a:schemeClr val="dk1"/>
              </a:solidFill>
              <a:latin typeface="Times New Roman"/>
              <a:ea typeface="Times New Roman"/>
              <a:cs typeface="Times New Roman"/>
              <a:sym typeface="Times New Roman"/>
            </a:endParaRPr>
          </a:p>
          <a:p>
            <a:pPr marL="622300">
              <a:lnSpc>
                <a:spcPct val="107916"/>
              </a:lnSpc>
            </a:pPr>
            <a:r>
              <a:rPr lang="en-US" sz="3200" dirty="0">
                <a:solidFill>
                  <a:schemeClr val="dk1"/>
                </a:solidFill>
                <a:latin typeface="Times New Roman"/>
                <a:ea typeface="Times New Roman"/>
                <a:cs typeface="Times New Roman"/>
                <a:sym typeface="Times New Roman"/>
              </a:rPr>
              <a:t>perform as obtained from the project scope</a:t>
            </a:r>
            <a:endParaRPr sz="3200">
              <a:solidFill>
                <a:schemeClr val="dk1"/>
              </a:solidFill>
              <a:latin typeface="Times New Roman"/>
              <a:ea typeface="Times New Roman"/>
              <a:cs typeface="Times New Roman"/>
              <a:sym typeface="Times New Roman"/>
            </a:endParaRPr>
          </a:p>
          <a:p>
            <a:pPr marL="622300" marR="5715" indent="-610235">
              <a:lnSpc>
                <a:spcPct val="80000"/>
              </a:lnSpc>
              <a:spcBef>
                <a:spcPts val="575"/>
              </a:spcBef>
              <a:buClr>
                <a:schemeClr val="dk1"/>
              </a:buClr>
              <a:buSzPts val="2400"/>
              <a:buFont typeface="Times New Roman"/>
              <a:buAutoNum type="arabicParenR" startAt="2"/>
            </a:pPr>
            <a:r>
              <a:rPr lang="en-US" sz="3200" dirty="0">
                <a:solidFill>
                  <a:schemeClr val="dk1"/>
                </a:solidFill>
                <a:latin typeface="Times New Roman"/>
                <a:ea typeface="Times New Roman"/>
                <a:cs typeface="Times New Roman"/>
                <a:sym typeface="Times New Roman"/>
              </a:rPr>
              <a:t>Identify the </a:t>
            </a:r>
            <a:r>
              <a:rPr lang="en-US" sz="3200" u="sng" dirty="0">
                <a:solidFill>
                  <a:schemeClr val="dk1"/>
                </a:solidFill>
                <a:latin typeface="Times New Roman"/>
                <a:ea typeface="Times New Roman"/>
                <a:cs typeface="Times New Roman"/>
                <a:sym typeface="Times New Roman"/>
              </a:rPr>
              <a:t>series of framework activities</a:t>
            </a:r>
            <a:r>
              <a:rPr lang="en-US" sz="3200" dirty="0">
                <a:solidFill>
                  <a:schemeClr val="dk1"/>
                </a:solidFill>
                <a:latin typeface="Times New Roman"/>
                <a:ea typeface="Times New Roman"/>
                <a:cs typeface="Times New Roman"/>
                <a:sym typeface="Times New Roman"/>
              </a:rPr>
              <a:t> that need to be  performed </a:t>
            </a:r>
            <a:r>
              <a:rPr lang="en-US" sz="3200" u="sng" dirty="0">
                <a:solidFill>
                  <a:schemeClr val="dk1"/>
                </a:solidFill>
                <a:latin typeface="Times New Roman"/>
                <a:ea typeface="Times New Roman"/>
                <a:cs typeface="Times New Roman"/>
                <a:sym typeface="Times New Roman"/>
              </a:rPr>
              <a:t>for each function</a:t>
            </a:r>
            <a:endParaRPr sz="3200">
              <a:solidFill>
                <a:schemeClr val="dk1"/>
              </a:solidFill>
              <a:latin typeface="Times New Roman"/>
              <a:ea typeface="Times New Roman"/>
              <a:cs typeface="Times New Roman"/>
              <a:sym typeface="Times New Roman"/>
            </a:endParaRPr>
          </a:p>
          <a:p>
            <a:pPr marL="622300" marR="5080" indent="-610235">
              <a:lnSpc>
                <a:spcPct val="96250"/>
              </a:lnSpc>
              <a:spcBef>
                <a:spcPts val="555"/>
              </a:spcBef>
              <a:buClr>
                <a:schemeClr val="dk1"/>
              </a:buClr>
              <a:buSzPts val="2400"/>
              <a:buFont typeface="Times New Roman"/>
              <a:buAutoNum type="arabicParenR" startAt="2"/>
            </a:pPr>
            <a:r>
              <a:rPr lang="en-US" sz="3200" dirty="0">
                <a:solidFill>
                  <a:schemeClr val="dk1"/>
                </a:solidFill>
                <a:latin typeface="Times New Roman"/>
                <a:ea typeface="Times New Roman"/>
                <a:cs typeface="Times New Roman"/>
                <a:sym typeface="Times New Roman"/>
              </a:rPr>
              <a:t>Estimate the </a:t>
            </a:r>
            <a:r>
              <a:rPr lang="en-US" sz="3200" u="sng" dirty="0">
                <a:solidFill>
                  <a:schemeClr val="dk1"/>
                </a:solidFill>
                <a:latin typeface="Times New Roman"/>
                <a:ea typeface="Times New Roman"/>
                <a:cs typeface="Times New Roman"/>
                <a:sym typeface="Times New Roman"/>
              </a:rPr>
              <a:t>effort</a:t>
            </a:r>
            <a:r>
              <a:rPr lang="en-US" sz="3200" dirty="0">
                <a:solidFill>
                  <a:schemeClr val="dk1"/>
                </a:solidFill>
                <a:latin typeface="Times New Roman"/>
                <a:ea typeface="Times New Roman"/>
                <a:cs typeface="Times New Roman"/>
                <a:sym typeface="Times New Roman"/>
              </a:rPr>
              <a:t> (in person months) that will be  required to accomplish </a:t>
            </a:r>
            <a:r>
              <a:rPr lang="en-US" sz="3200" u="sng" dirty="0">
                <a:solidFill>
                  <a:schemeClr val="dk1"/>
                </a:solidFill>
                <a:latin typeface="Times New Roman"/>
                <a:ea typeface="Times New Roman"/>
                <a:cs typeface="Times New Roman"/>
                <a:sym typeface="Times New Roman"/>
              </a:rPr>
              <a:t>each software process activity</a:t>
            </a:r>
            <a:r>
              <a:rPr lang="en-US" sz="3200" dirty="0">
                <a:solidFill>
                  <a:schemeClr val="dk1"/>
                </a:solidFill>
                <a:latin typeface="Times New Roman"/>
                <a:ea typeface="Times New Roman"/>
                <a:cs typeface="Times New Roman"/>
                <a:sym typeface="Times New Roman"/>
              </a:rPr>
              <a:t> for  each function</a:t>
            </a:r>
            <a:endParaRPr sz="3200">
              <a:solidFill>
                <a:schemeClr val="dk1"/>
              </a:solidFill>
              <a:latin typeface="Times New Roman"/>
              <a:ea typeface="Times New Roman"/>
              <a:cs typeface="Times New Roman"/>
              <a:sym typeface="Times New Roman"/>
            </a:endParaRPr>
          </a:p>
        </p:txBody>
      </p:sp>
      <p:sp>
        <p:nvSpPr>
          <p:cNvPr id="289" name="Google Shape;289;p24"/>
          <p:cNvSpPr txBox="1"/>
          <p:nvPr/>
        </p:nvSpPr>
        <p:spPr>
          <a:xfrm>
            <a:off x="5099430" y="6352744"/>
            <a:ext cx="1690370" cy="258389"/>
          </a:xfrm>
          <a:prstGeom prst="rect">
            <a:avLst/>
          </a:prstGeom>
          <a:noFill/>
          <a:ln>
            <a:noFill/>
          </a:ln>
        </p:spPr>
        <p:txBody>
          <a:bodyPr spcFirstLastPara="1" wrap="square" lIns="0" tIns="12050" rIns="0" bIns="0" anchor="t" anchorCtr="0">
            <a:spAutoFit/>
          </a:bodyPr>
          <a:lstStyle/>
          <a:p>
            <a:pPr marL="12700"/>
            <a:r>
              <a:rPr lang="en-US" sz="1600" dirty="0">
                <a:solidFill>
                  <a:schemeClr val="dk1"/>
                </a:solidFill>
                <a:latin typeface="Times New Roman"/>
                <a:ea typeface="Times New Roman"/>
                <a:cs typeface="Times New Roman"/>
                <a:sym typeface="Times New Roman"/>
              </a:rPr>
              <a:t>(More on next slide)</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5"/>
          <p:cNvSpPr txBox="1"/>
          <p:nvPr/>
        </p:nvSpPr>
        <p:spPr>
          <a:xfrm>
            <a:off x="9697973" y="6276543"/>
            <a:ext cx="205740" cy="228268"/>
          </a:xfrm>
          <a:prstGeom prst="rect">
            <a:avLst/>
          </a:prstGeom>
          <a:noFill/>
          <a:ln>
            <a:noFill/>
          </a:ln>
        </p:spPr>
        <p:txBody>
          <a:bodyPr spcFirstLastPara="1" wrap="square" lIns="0" tIns="12700" rIns="0" bIns="0" anchor="t" anchorCtr="0">
            <a:spAutoFit/>
          </a:bodyPr>
          <a:lstStyle/>
          <a:p>
            <a:pPr marL="12700"/>
            <a:r>
              <a:rPr lang="en-US" sz="1400">
                <a:solidFill>
                  <a:schemeClr val="dk1"/>
                </a:solidFill>
                <a:latin typeface="Times New Roman"/>
                <a:ea typeface="Times New Roman"/>
                <a:cs typeface="Times New Roman"/>
                <a:sym typeface="Times New Roman"/>
              </a:rPr>
              <a:t>29</a:t>
            </a:r>
            <a:endParaRPr sz="1400">
              <a:solidFill>
                <a:schemeClr val="dk1"/>
              </a:solidFill>
              <a:latin typeface="Times New Roman"/>
              <a:ea typeface="Times New Roman"/>
              <a:cs typeface="Times New Roman"/>
              <a:sym typeface="Times New Roman"/>
            </a:endParaRPr>
          </a:p>
        </p:txBody>
      </p:sp>
      <p:sp>
        <p:nvSpPr>
          <p:cNvPr id="295" name="Google Shape;295;p25"/>
          <p:cNvSpPr txBox="1">
            <a:spLocks noGrp="1"/>
          </p:cNvSpPr>
          <p:nvPr>
            <p:ph type="title"/>
          </p:nvPr>
        </p:nvSpPr>
        <p:spPr>
          <a:xfrm>
            <a:off x="1981200" y="184667"/>
            <a:ext cx="8458200" cy="1367041"/>
          </a:xfrm>
          <a:prstGeom prst="rect">
            <a:avLst/>
          </a:prstGeom>
          <a:noFill/>
          <a:ln>
            <a:noFill/>
          </a:ln>
        </p:spPr>
        <p:txBody>
          <a:bodyPr spcFirstLastPara="1" vert="horz" wrap="square" lIns="0" tIns="12700" rIns="0" bIns="0" rtlCol="0" anchor="b" anchorCtr="0">
            <a:spAutoFit/>
          </a:bodyPr>
          <a:lstStyle/>
          <a:p>
            <a:pPr marL="1751329" marR="5080" indent="-1620519">
              <a:lnSpc>
                <a:spcPct val="100000"/>
              </a:lnSpc>
              <a:spcBef>
                <a:spcPts val="0"/>
              </a:spcBef>
              <a:buClr>
                <a:schemeClr val="dk2"/>
              </a:buClr>
              <a:buSzPts val="5000"/>
            </a:pPr>
            <a:r>
              <a:rPr lang="en-US"/>
              <a:t>Process-Based Estimation  (continued)</a:t>
            </a:r>
            <a:endParaRPr/>
          </a:p>
        </p:txBody>
      </p:sp>
      <p:sp>
        <p:nvSpPr>
          <p:cNvPr id="296" name="Google Shape;296;p25"/>
          <p:cNvSpPr txBox="1"/>
          <p:nvPr/>
        </p:nvSpPr>
        <p:spPr>
          <a:xfrm>
            <a:off x="2060549" y="1625853"/>
            <a:ext cx="8117840" cy="4259736"/>
          </a:xfrm>
          <a:prstGeom prst="rect">
            <a:avLst/>
          </a:prstGeom>
          <a:noFill/>
          <a:ln>
            <a:noFill/>
          </a:ln>
        </p:spPr>
        <p:txBody>
          <a:bodyPr spcFirstLastPara="1" wrap="square" lIns="0" tIns="83800" rIns="0" bIns="0" anchor="t" anchorCtr="0">
            <a:spAutoFit/>
          </a:bodyPr>
          <a:lstStyle/>
          <a:p>
            <a:pPr marL="926464" marR="681355" indent="-610234">
              <a:lnSpc>
                <a:spcPct val="95833"/>
              </a:lnSpc>
              <a:buClr>
                <a:schemeClr val="dk1"/>
              </a:buClr>
              <a:buSzPts val="2400"/>
              <a:buFont typeface="Times New Roman"/>
              <a:buAutoNum type="arabicParenR" startAt="4"/>
            </a:pPr>
            <a:r>
              <a:rPr lang="en-US" sz="2400" dirty="0">
                <a:solidFill>
                  <a:schemeClr val="dk1"/>
                </a:solidFill>
                <a:latin typeface="Times New Roman"/>
                <a:ea typeface="Times New Roman"/>
                <a:cs typeface="Times New Roman"/>
                <a:sym typeface="Times New Roman"/>
              </a:rPr>
              <a:t>Apply </a:t>
            </a:r>
            <a:r>
              <a:rPr lang="en-US" sz="2400" u="sng" dirty="0">
                <a:solidFill>
                  <a:schemeClr val="dk1"/>
                </a:solidFill>
                <a:latin typeface="Times New Roman"/>
                <a:ea typeface="Times New Roman"/>
                <a:cs typeface="Times New Roman"/>
                <a:sym typeface="Times New Roman"/>
              </a:rPr>
              <a:t>average labor rates</a:t>
            </a:r>
            <a:r>
              <a:rPr lang="en-US" sz="2400" dirty="0">
                <a:solidFill>
                  <a:schemeClr val="dk1"/>
                </a:solidFill>
                <a:latin typeface="Times New Roman"/>
                <a:ea typeface="Times New Roman"/>
                <a:cs typeface="Times New Roman"/>
                <a:sym typeface="Times New Roman"/>
              </a:rPr>
              <a:t> (i.e., cost/unit effort) to the  effort estimated for each process activity</a:t>
            </a:r>
            <a:endParaRPr sz="2400">
              <a:solidFill>
                <a:schemeClr val="dk1"/>
              </a:solidFill>
              <a:latin typeface="Times New Roman"/>
              <a:ea typeface="Times New Roman"/>
              <a:cs typeface="Times New Roman"/>
              <a:sym typeface="Times New Roman"/>
            </a:endParaRPr>
          </a:p>
          <a:p>
            <a:pPr marL="926464" marR="365760" indent="-610234">
              <a:lnSpc>
                <a:spcPct val="80000"/>
              </a:lnSpc>
              <a:spcBef>
                <a:spcPts val="600"/>
              </a:spcBef>
              <a:buClr>
                <a:schemeClr val="dk1"/>
              </a:buClr>
              <a:buSzPts val="2400"/>
              <a:buFont typeface="Times New Roman"/>
              <a:buAutoNum type="arabicParenR" startAt="4"/>
            </a:pPr>
            <a:r>
              <a:rPr lang="en-US" sz="2400" dirty="0">
                <a:solidFill>
                  <a:schemeClr val="dk1"/>
                </a:solidFill>
                <a:latin typeface="Times New Roman"/>
                <a:ea typeface="Times New Roman"/>
                <a:cs typeface="Times New Roman"/>
                <a:sym typeface="Times New Roman"/>
              </a:rPr>
              <a:t>Compute the </a:t>
            </a:r>
            <a:r>
              <a:rPr lang="en-US" sz="2400" u="sng" dirty="0">
                <a:solidFill>
                  <a:schemeClr val="dk1"/>
                </a:solidFill>
                <a:latin typeface="Times New Roman"/>
                <a:ea typeface="Times New Roman"/>
                <a:cs typeface="Times New Roman"/>
                <a:sym typeface="Times New Roman"/>
              </a:rPr>
              <a:t>total cost and effort</a:t>
            </a:r>
            <a:r>
              <a:rPr lang="en-US" sz="2400" dirty="0">
                <a:solidFill>
                  <a:schemeClr val="dk1"/>
                </a:solidFill>
                <a:latin typeface="Times New Roman"/>
                <a:ea typeface="Times New Roman"/>
                <a:cs typeface="Times New Roman"/>
                <a:sym typeface="Times New Roman"/>
              </a:rPr>
              <a:t> for each function and  each framework activity </a:t>
            </a:r>
            <a:endParaRPr sz="2400">
              <a:solidFill>
                <a:schemeClr val="dk1"/>
              </a:solidFill>
              <a:latin typeface="Times New Roman"/>
              <a:ea typeface="Times New Roman"/>
              <a:cs typeface="Times New Roman"/>
              <a:sym typeface="Times New Roman"/>
            </a:endParaRPr>
          </a:p>
          <a:p>
            <a:pPr marL="926464" marR="502284" indent="-610234">
              <a:lnSpc>
                <a:spcPct val="80000"/>
              </a:lnSpc>
              <a:spcBef>
                <a:spcPts val="580"/>
              </a:spcBef>
              <a:buClr>
                <a:schemeClr val="dk1"/>
              </a:buClr>
              <a:buSzPts val="2400"/>
              <a:buFont typeface="Times New Roman"/>
              <a:buAutoNum type="arabicParenR" startAt="4"/>
            </a:pPr>
            <a:r>
              <a:rPr lang="en-US" sz="2400" dirty="0">
                <a:solidFill>
                  <a:schemeClr val="dk1"/>
                </a:solidFill>
                <a:latin typeface="Times New Roman"/>
                <a:ea typeface="Times New Roman"/>
                <a:cs typeface="Times New Roman"/>
                <a:sym typeface="Times New Roman"/>
              </a:rPr>
              <a:t>Compare the </a:t>
            </a:r>
            <a:r>
              <a:rPr lang="en-US" sz="2400" u="sng" dirty="0">
                <a:solidFill>
                  <a:schemeClr val="dk1"/>
                </a:solidFill>
                <a:latin typeface="Times New Roman"/>
                <a:ea typeface="Times New Roman"/>
                <a:cs typeface="Times New Roman"/>
                <a:sym typeface="Times New Roman"/>
              </a:rPr>
              <a:t>resulting values</a:t>
            </a:r>
            <a:r>
              <a:rPr lang="en-US" sz="2400" dirty="0">
                <a:solidFill>
                  <a:schemeClr val="dk1"/>
                </a:solidFill>
                <a:latin typeface="Times New Roman"/>
                <a:ea typeface="Times New Roman"/>
                <a:cs typeface="Times New Roman"/>
                <a:sym typeface="Times New Roman"/>
              </a:rPr>
              <a:t> to those obtained by way  of the LOC and FP estimates</a:t>
            </a:r>
            <a:endParaRPr sz="2400">
              <a:solidFill>
                <a:schemeClr val="dk1"/>
              </a:solidFill>
              <a:latin typeface="Times New Roman"/>
              <a:ea typeface="Times New Roman"/>
              <a:cs typeface="Times New Roman"/>
              <a:sym typeface="Times New Roman"/>
            </a:endParaRPr>
          </a:p>
          <a:p>
            <a:pPr marL="1307465" lvl="1" indent="-534034">
              <a:lnSpc>
                <a:spcPct val="107916"/>
              </a:lnSpc>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If both sets of estimates agree, </a:t>
            </a:r>
            <a:r>
              <a:rPr lang="en-US" sz="2400" dirty="0">
                <a:solidFill>
                  <a:srgbClr val="FF0000"/>
                </a:solidFill>
                <a:latin typeface="Times New Roman"/>
                <a:ea typeface="Times New Roman"/>
                <a:cs typeface="Times New Roman"/>
                <a:sym typeface="Times New Roman"/>
              </a:rPr>
              <a:t>then your numbers are</a:t>
            </a:r>
            <a:endParaRPr sz="2400">
              <a:solidFill>
                <a:srgbClr val="FF0000"/>
              </a:solidFill>
              <a:latin typeface="Times New Roman"/>
              <a:ea typeface="Times New Roman"/>
              <a:cs typeface="Times New Roman"/>
              <a:sym typeface="Times New Roman"/>
            </a:endParaRPr>
          </a:p>
          <a:p>
            <a:pPr marL="1307465">
              <a:lnSpc>
                <a:spcPct val="107916"/>
              </a:lnSpc>
            </a:pPr>
            <a:r>
              <a:rPr lang="en-US" sz="2400" dirty="0">
                <a:solidFill>
                  <a:srgbClr val="FF0000"/>
                </a:solidFill>
                <a:latin typeface="Times New Roman"/>
                <a:ea typeface="Times New Roman"/>
                <a:cs typeface="Times New Roman"/>
                <a:sym typeface="Times New Roman"/>
              </a:rPr>
              <a:t>highly reliable</a:t>
            </a:r>
            <a:endParaRPr sz="2400">
              <a:solidFill>
                <a:srgbClr val="FF0000"/>
              </a:solidFill>
              <a:latin typeface="Times New Roman"/>
              <a:ea typeface="Times New Roman"/>
              <a:cs typeface="Times New Roman"/>
              <a:sym typeface="Times New Roman"/>
            </a:endParaRPr>
          </a:p>
          <a:p>
            <a:pPr marL="1307465" marR="302895" lvl="1" indent="-533400">
              <a:lnSpc>
                <a:spcPct val="95833"/>
              </a:lnSpc>
              <a:spcBef>
                <a:spcPts val="560"/>
              </a:spcBef>
              <a:buClr>
                <a:schemeClr val="dk1"/>
              </a:buClr>
              <a:buSzPts val="2400"/>
              <a:buFont typeface="Times New Roman"/>
              <a:buChar char="•"/>
            </a:pPr>
            <a:r>
              <a:rPr lang="en-US" sz="2400" dirty="0">
                <a:solidFill>
                  <a:srgbClr val="FF0000"/>
                </a:solidFill>
                <a:latin typeface="Times New Roman"/>
                <a:ea typeface="Times New Roman"/>
                <a:cs typeface="Times New Roman"/>
                <a:sym typeface="Times New Roman"/>
              </a:rPr>
              <a:t>Otherwise, conduct further investigation and analysis  </a:t>
            </a:r>
            <a:r>
              <a:rPr lang="en-US" sz="2400" dirty="0">
                <a:solidFill>
                  <a:schemeClr val="dk1"/>
                </a:solidFill>
                <a:latin typeface="Times New Roman"/>
                <a:ea typeface="Times New Roman"/>
                <a:cs typeface="Times New Roman"/>
                <a:sym typeface="Times New Roman"/>
              </a:rPr>
              <a:t>concerning the function and activity breakdown</a:t>
            </a:r>
            <a:endParaRPr sz="2400">
              <a:solidFill>
                <a:schemeClr val="dk1"/>
              </a:solidFill>
              <a:latin typeface="Times New Roman"/>
              <a:ea typeface="Times New Roman"/>
              <a:cs typeface="Times New Roman"/>
              <a:sym typeface="Times New Roman"/>
            </a:endParaRPr>
          </a:p>
          <a:p>
            <a:pPr>
              <a:spcBef>
                <a:spcPts val="25"/>
              </a:spcBef>
            </a:pPr>
            <a:endParaRPr sz="3550">
              <a:solidFill>
                <a:schemeClr val="dk1"/>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sp>
        <p:nvSpPr>
          <p:cNvPr id="3" name="Content Placeholder 2"/>
          <p:cNvSpPr>
            <a:spLocks noGrp="1"/>
          </p:cNvSpPr>
          <p:nvPr>
            <p:ph idx="1"/>
          </p:nvPr>
        </p:nvSpPr>
        <p:spPr/>
        <p:txBody>
          <a:bodyPr/>
          <a:lstStyle/>
          <a:p>
            <a:endParaRPr lang="en-IN"/>
          </a:p>
        </p:txBody>
      </p:sp>
      <p:pic>
        <p:nvPicPr>
          <p:cNvPr id="100355" name="Picture 3"/>
          <p:cNvPicPr>
            <a:picLocks noChangeAspect="1" noChangeArrowheads="1"/>
          </p:cNvPicPr>
          <p:nvPr/>
        </p:nvPicPr>
        <p:blipFill>
          <a:blip r:embed="rId2"/>
          <a:srcRect/>
          <a:stretch>
            <a:fillRect/>
          </a:stretch>
        </p:blipFill>
        <p:spPr bwMode="auto">
          <a:xfrm>
            <a:off x="1524001" y="1909744"/>
            <a:ext cx="9144000" cy="4948257"/>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sp>
        <p:nvSpPr>
          <p:cNvPr id="3" name="Content Placeholder 2"/>
          <p:cNvSpPr>
            <a:spLocks noGrp="1"/>
          </p:cNvSpPr>
          <p:nvPr>
            <p:ph idx="1"/>
          </p:nvPr>
        </p:nvSpPr>
        <p:spPr>
          <a:xfrm>
            <a:off x="1524000" y="2249424"/>
            <a:ext cx="8686800" cy="4325112"/>
          </a:xfrm>
        </p:spPr>
        <p:txBody>
          <a:bodyPr>
            <a:normAutofit/>
          </a:bodyPr>
          <a:lstStyle/>
          <a:p>
            <a:r>
              <a:rPr lang="en-IN" dirty="0"/>
              <a:t>It should be noted that 53 percent of all effort is expended on front-end engineering tasks (requirements analysis and design).</a:t>
            </a:r>
          </a:p>
          <a:p>
            <a:r>
              <a:rPr lang="en-IN" dirty="0"/>
              <a:t>Based on an average burdened </a:t>
            </a:r>
            <a:r>
              <a:rPr lang="en-IN" dirty="0" err="1"/>
              <a:t>labor</a:t>
            </a:r>
            <a:r>
              <a:rPr lang="en-IN" dirty="0"/>
              <a:t> rate of $8,000 per month, the total estimated project cost is $368,000 and the estimated effort is 46 person-months..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6"/>
          <p:cNvSpPr txBox="1">
            <a:spLocks noGrp="1"/>
          </p:cNvSpPr>
          <p:nvPr>
            <p:ph type="title"/>
          </p:nvPr>
        </p:nvSpPr>
        <p:spPr>
          <a:xfrm>
            <a:off x="1828800" y="0"/>
            <a:ext cx="8229600" cy="1143000"/>
          </a:xfrm>
          <a:prstGeom prst="rect">
            <a:avLst/>
          </a:prstGeom>
          <a:noFill/>
          <a:ln>
            <a:noFill/>
          </a:ln>
        </p:spPr>
        <p:txBody>
          <a:bodyPr spcFirstLastPara="1" vert="horz" wrap="square" lIns="0" tIns="45700" rIns="0" bIns="0" rtlCol="0" anchor="b" anchorCtr="0">
            <a:normAutofit/>
          </a:bodyPr>
          <a:lstStyle/>
          <a:p>
            <a:pPr>
              <a:spcBef>
                <a:spcPts val="0"/>
              </a:spcBef>
              <a:buClr>
                <a:schemeClr val="dk2"/>
              </a:buClr>
              <a:buSzPts val="5000"/>
            </a:pPr>
            <a:r>
              <a:rPr lang="en-US"/>
              <a:t>Estimation with the Use Cases</a:t>
            </a:r>
            <a:endParaRPr/>
          </a:p>
        </p:txBody>
      </p:sp>
      <p:pic>
        <p:nvPicPr>
          <p:cNvPr id="302" name="Google Shape;302;p26"/>
          <p:cNvPicPr preferRelativeResize="0">
            <a:picLocks noGrp="1"/>
          </p:cNvPicPr>
          <p:nvPr>
            <p:ph type="body" idx="1"/>
          </p:nvPr>
        </p:nvPicPr>
        <p:blipFill rotWithShape="1">
          <a:blip r:embed="rId3">
            <a:alphaModFix/>
          </a:blip>
          <a:srcRect/>
          <a:stretch/>
        </p:blipFill>
        <p:spPr>
          <a:xfrm>
            <a:off x="2133601" y="2286000"/>
            <a:ext cx="7896225" cy="4171950"/>
          </a:xfrm>
          <a:prstGeom prst="rect">
            <a:avLst/>
          </a:prstGeom>
          <a:noFill/>
          <a:ln>
            <a:noFill/>
          </a:ln>
        </p:spPr>
      </p:pic>
      <p:sp>
        <p:nvSpPr>
          <p:cNvPr id="303" name="Google Shape;303;p26"/>
          <p:cNvSpPr txBox="1"/>
          <p:nvPr/>
        </p:nvSpPr>
        <p:spPr>
          <a:xfrm>
            <a:off x="1981200" y="1371600"/>
            <a:ext cx="8229600" cy="646290"/>
          </a:xfrm>
          <a:prstGeom prst="rect">
            <a:avLst/>
          </a:prstGeom>
          <a:noFill/>
          <a:ln>
            <a:noFill/>
          </a:ln>
        </p:spPr>
        <p:txBody>
          <a:bodyPr spcFirstLastPara="1" wrap="square" lIns="91425" tIns="45700" rIns="91425" bIns="45700" anchor="t" anchorCtr="0">
            <a:spAutoFit/>
          </a:bodyPr>
          <a:lstStyle/>
          <a:p>
            <a:r>
              <a:rPr lang="en-US" dirty="0">
                <a:solidFill>
                  <a:schemeClr val="dk1"/>
                </a:solidFill>
                <a:latin typeface="Constantia"/>
                <a:ea typeface="Constantia"/>
                <a:cs typeface="Constantia"/>
                <a:sym typeface="Constantia"/>
              </a:rPr>
              <a:t>Each person will have each use cases</a:t>
            </a:r>
            <a:endParaRPr/>
          </a:p>
          <a:p>
            <a:r>
              <a:rPr lang="en-US" dirty="0">
                <a:solidFill>
                  <a:schemeClr val="dk1"/>
                </a:solidFill>
                <a:latin typeface="Constantia"/>
                <a:ea typeface="Constantia"/>
                <a:cs typeface="Constantia"/>
                <a:sym typeface="Constantia"/>
              </a:rPr>
              <a:t>The estimation is done through the below formula</a:t>
            </a:r>
            <a:endParaRPr>
              <a:solidFill>
                <a:schemeClr val="dk1"/>
              </a:solidFill>
              <a:latin typeface="Constantia"/>
              <a:ea typeface="Constantia"/>
              <a:cs typeface="Constantia"/>
              <a:sym typeface="Constanti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7"/>
          <p:cNvSpPr txBox="1">
            <a:spLocks noGrp="1"/>
          </p:cNvSpPr>
          <p:nvPr>
            <p:ph type="title"/>
          </p:nvPr>
        </p:nvSpPr>
        <p:spPr>
          <a:xfrm>
            <a:off x="1809720" y="285728"/>
            <a:ext cx="8229600" cy="685800"/>
          </a:xfrm>
          <a:prstGeom prst="rect">
            <a:avLst/>
          </a:prstGeom>
          <a:noFill/>
          <a:ln>
            <a:noFill/>
          </a:ln>
        </p:spPr>
        <p:txBody>
          <a:bodyPr spcFirstLastPara="1" vert="horz" wrap="square" lIns="0" tIns="45700" rIns="0" bIns="0" rtlCol="0" anchor="b" anchorCtr="0">
            <a:normAutofit/>
          </a:bodyPr>
          <a:lstStyle/>
          <a:p>
            <a:pPr>
              <a:spcBef>
                <a:spcPts val="0"/>
              </a:spcBef>
              <a:buClr>
                <a:schemeClr val="dk2"/>
              </a:buClr>
              <a:buSzPts val="4500"/>
            </a:pPr>
            <a:r>
              <a:rPr lang="en-US" sz="4500" dirty="0"/>
              <a:t>Example </a:t>
            </a:r>
            <a:endParaRPr sz="4500"/>
          </a:p>
        </p:txBody>
      </p:sp>
      <p:pic>
        <p:nvPicPr>
          <p:cNvPr id="309" name="Google Shape;309;p27"/>
          <p:cNvPicPr preferRelativeResize="0">
            <a:picLocks noGrp="1"/>
          </p:cNvPicPr>
          <p:nvPr>
            <p:ph type="body" idx="1"/>
          </p:nvPr>
        </p:nvPicPr>
        <p:blipFill rotWithShape="1">
          <a:blip r:embed="rId3">
            <a:alphaModFix/>
          </a:blip>
          <a:srcRect/>
          <a:stretch/>
        </p:blipFill>
        <p:spPr>
          <a:xfrm>
            <a:off x="1524000" y="928670"/>
            <a:ext cx="8929718" cy="1663810"/>
          </a:xfrm>
          <a:prstGeom prst="rect">
            <a:avLst/>
          </a:prstGeom>
          <a:noFill/>
          <a:ln>
            <a:noFill/>
          </a:ln>
        </p:spPr>
      </p:pic>
      <p:sp>
        <p:nvSpPr>
          <p:cNvPr id="310" name="Google Shape;310;p27"/>
          <p:cNvSpPr txBox="1"/>
          <p:nvPr/>
        </p:nvSpPr>
        <p:spPr>
          <a:xfrm>
            <a:off x="1828800" y="2438401"/>
            <a:ext cx="8305800" cy="3416279"/>
          </a:xfrm>
          <a:prstGeom prst="rect">
            <a:avLst/>
          </a:prstGeom>
          <a:noFill/>
          <a:ln>
            <a:noFill/>
          </a:ln>
        </p:spPr>
        <p:txBody>
          <a:bodyPr spcFirstLastPara="1" wrap="square" lIns="91425" tIns="45700" rIns="91425" bIns="45700" anchor="t" anchorCtr="0">
            <a:spAutoFit/>
          </a:bodyPr>
          <a:lstStyle/>
          <a:p>
            <a:r>
              <a:rPr lang="en-US" dirty="0">
                <a:solidFill>
                  <a:schemeClr val="dk1"/>
                </a:solidFill>
                <a:latin typeface="Constantia"/>
                <a:ea typeface="Constantia"/>
                <a:cs typeface="Constantia"/>
                <a:sym typeface="Constantia"/>
              </a:rPr>
              <a:t>n = 30 % , LOC average = 560</a:t>
            </a:r>
            <a:endParaRPr>
              <a:solidFill>
                <a:schemeClr val="dk1"/>
              </a:solidFill>
              <a:latin typeface="Constantia"/>
              <a:ea typeface="Constantia"/>
              <a:cs typeface="Constantia"/>
              <a:sym typeface="Constantia"/>
            </a:endParaRPr>
          </a:p>
          <a:p>
            <a:r>
              <a:rPr lang="en-US" dirty="0">
                <a:solidFill>
                  <a:schemeClr val="dk1"/>
                </a:solidFill>
                <a:latin typeface="Constantia"/>
                <a:ea typeface="Constantia"/>
                <a:cs typeface="Constantia"/>
                <a:sym typeface="Constantia"/>
              </a:rPr>
              <a:t>N= number of use cases for 1st sub system is 6</a:t>
            </a:r>
            <a:endParaRPr>
              <a:solidFill>
                <a:schemeClr val="dk1"/>
              </a:solidFill>
              <a:latin typeface="Constantia"/>
              <a:ea typeface="Constantia"/>
              <a:cs typeface="Constantia"/>
              <a:sym typeface="Constantia"/>
            </a:endParaRPr>
          </a:p>
          <a:p>
            <a:r>
              <a:rPr lang="en-US" dirty="0">
                <a:solidFill>
                  <a:schemeClr val="dk1"/>
                </a:solidFill>
                <a:latin typeface="Constantia"/>
                <a:ea typeface="Constantia"/>
                <a:cs typeface="Constantia"/>
                <a:sym typeface="Constantia"/>
              </a:rPr>
              <a:t>LOC </a:t>
            </a:r>
            <a:r>
              <a:rPr lang="en-US" dirty="0" err="1">
                <a:solidFill>
                  <a:schemeClr val="dk1"/>
                </a:solidFill>
                <a:latin typeface="Constantia"/>
                <a:ea typeface="Constantia"/>
                <a:cs typeface="Constantia"/>
                <a:sym typeface="Constantia"/>
              </a:rPr>
              <a:t>avg</a:t>
            </a:r>
            <a:r>
              <a:rPr lang="en-US" dirty="0">
                <a:solidFill>
                  <a:schemeClr val="dk1"/>
                </a:solidFill>
                <a:latin typeface="Constantia"/>
                <a:ea typeface="Constantia"/>
                <a:cs typeface="Constantia"/>
                <a:sym typeface="Constantia"/>
              </a:rPr>
              <a:t> = 560 , </a:t>
            </a:r>
            <a:r>
              <a:rPr lang="en-US" dirty="0" err="1">
                <a:solidFill>
                  <a:schemeClr val="dk1"/>
                </a:solidFill>
                <a:latin typeface="Constantia"/>
                <a:ea typeface="Constantia"/>
                <a:cs typeface="Constantia"/>
                <a:sym typeface="Constantia"/>
              </a:rPr>
              <a:t>sa</a:t>
            </a:r>
            <a:r>
              <a:rPr lang="en-US" dirty="0">
                <a:solidFill>
                  <a:schemeClr val="dk1"/>
                </a:solidFill>
                <a:latin typeface="Constantia"/>
                <a:ea typeface="Constantia"/>
                <a:cs typeface="Constantia"/>
                <a:sym typeface="Constantia"/>
              </a:rPr>
              <a:t>=10, </a:t>
            </a:r>
            <a:r>
              <a:rPr lang="en-US" dirty="0" err="1">
                <a:solidFill>
                  <a:schemeClr val="dk1"/>
                </a:solidFill>
                <a:latin typeface="Constantia"/>
                <a:ea typeface="Constantia"/>
                <a:cs typeface="Constantia"/>
                <a:sym typeface="Constantia"/>
              </a:rPr>
              <a:t>sh</a:t>
            </a:r>
            <a:r>
              <a:rPr lang="en-US" dirty="0">
                <a:solidFill>
                  <a:schemeClr val="dk1"/>
                </a:solidFill>
                <a:latin typeface="Constantia"/>
                <a:ea typeface="Constantia"/>
                <a:cs typeface="Constantia"/>
                <a:sym typeface="Constantia"/>
              </a:rPr>
              <a:t>=12, pa=6, ph =5</a:t>
            </a:r>
            <a:endParaRPr>
              <a:solidFill>
                <a:schemeClr val="dk1"/>
              </a:solidFill>
              <a:latin typeface="Constantia"/>
              <a:ea typeface="Constantia"/>
              <a:cs typeface="Constantia"/>
              <a:sym typeface="Constantia"/>
            </a:endParaRPr>
          </a:p>
          <a:p>
            <a:r>
              <a:rPr lang="en-US" dirty="0">
                <a:solidFill>
                  <a:schemeClr val="dk1"/>
                </a:solidFill>
                <a:latin typeface="Constantia"/>
                <a:ea typeface="Constantia"/>
                <a:cs typeface="Constantia"/>
                <a:sym typeface="Constantia"/>
              </a:rPr>
              <a:t>loc adjust = 30% of 560</a:t>
            </a:r>
            <a:endParaRPr>
              <a:solidFill>
                <a:schemeClr val="dk1"/>
              </a:solidFill>
              <a:latin typeface="Constantia"/>
              <a:ea typeface="Constantia"/>
              <a:cs typeface="Constantia"/>
              <a:sym typeface="Constantia"/>
            </a:endParaRPr>
          </a:p>
          <a:p>
            <a:r>
              <a:rPr lang="en-US" dirty="0">
                <a:solidFill>
                  <a:schemeClr val="dk1"/>
                </a:solidFill>
                <a:latin typeface="Constantia"/>
                <a:ea typeface="Constantia"/>
                <a:cs typeface="Constantia"/>
                <a:sym typeface="Constantia"/>
              </a:rPr>
              <a:t>apply all these in the formula stated in the slide 26</a:t>
            </a:r>
            <a:endParaRPr>
              <a:solidFill>
                <a:schemeClr val="dk1"/>
              </a:solidFill>
              <a:latin typeface="Constantia"/>
              <a:ea typeface="Constantia"/>
              <a:cs typeface="Constantia"/>
              <a:sym typeface="Constantia"/>
            </a:endParaRPr>
          </a:p>
          <a:p>
            <a:endParaRPr>
              <a:solidFill>
                <a:schemeClr val="dk1"/>
              </a:solidFill>
              <a:latin typeface="Constantia"/>
              <a:ea typeface="Constantia"/>
              <a:cs typeface="Constantia"/>
              <a:sym typeface="Constantia"/>
            </a:endParaRPr>
          </a:p>
          <a:p>
            <a:r>
              <a:rPr lang="en-US" dirty="0">
                <a:solidFill>
                  <a:schemeClr val="dk1"/>
                </a:solidFill>
                <a:latin typeface="Constantia"/>
                <a:ea typeface="Constantia"/>
                <a:cs typeface="Constantia"/>
                <a:sym typeface="Constantia"/>
              </a:rPr>
              <a:t>LOC estimate = 6*(560)+[(10/12 -1)+(6/5-1]*(30% of 560)</a:t>
            </a:r>
            <a:endParaRPr>
              <a:solidFill>
                <a:schemeClr val="dk1"/>
              </a:solidFill>
              <a:latin typeface="Constantia"/>
              <a:ea typeface="Constantia"/>
              <a:cs typeface="Constantia"/>
              <a:sym typeface="Constantia"/>
            </a:endParaRPr>
          </a:p>
          <a:p>
            <a:r>
              <a:rPr lang="en-US" dirty="0">
                <a:solidFill>
                  <a:schemeClr val="dk1"/>
                </a:solidFill>
                <a:latin typeface="Constantia"/>
                <a:ea typeface="Constantia"/>
                <a:cs typeface="Constantia"/>
                <a:sym typeface="Constantia"/>
              </a:rPr>
              <a:t>			= 6*560 +(-0.16+0.2)*240</a:t>
            </a:r>
            <a:endParaRPr>
              <a:solidFill>
                <a:schemeClr val="dk1"/>
              </a:solidFill>
              <a:latin typeface="Constantia"/>
              <a:ea typeface="Constantia"/>
              <a:cs typeface="Constantia"/>
              <a:sym typeface="Constantia"/>
            </a:endParaRPr>
          </a:p>
          <a:p>
            <a:r>
              <a:rPr lang="en-US" dirty="0">
                <a:solidFill>
                  <a:schemeClr val="dk1"/>
                </a:solidFill>
                <a:latin typeface="Constantia"/>
                <a:ea typeface="Constantia"/>
                <a:cs typeface="Constantia"/>
                <a:sym typeface="Constantia"/>
              </a:rPr>
              <a:t>                        = 3360+0.04*240</a:t>
            </a:r>
            <a:endParaRPr>
              <a:solidFill>
                <a:schemeClr val="dk1"/>
              </a:solidFill>
              <a:latin typeface="Constantia"/>
              <a:ea typeface="Constantia"/>
              <a:cs typeface="Constantia"/>
              <a:sym typeface="Constantia"/>
            </a:endParaRPr>
          </a:p>
          <a:p>
            <a:r>
              <a:rPr lang="en-US" dirty="0">
                <a:solidFill>
                  <a:schemeClr val="dk1"/>
                </a:solidFill>
                <a:latin typeface="Constantia"/>
                <a:ea typeface="Constantia"/>
                <a:cs typeface="Constantia"/>
                <a:sym typeface="Constantia"/>
              </a:rPr>
              <a:t>                        =3367.2  =approximately = to 3366.</a:t>
            </a:r>
            <a:endParaRPr>
              <a:solidFill>
                <a:schemeClr val="dk1"/>
              </a:solidFill>
              <a:latin typeface="Constantia"/>
              <a:ea typeface="Constantia"/>
              <a:cs typeface="Constantia"/>
              <a:sym typeface="Constantia"/>
            </a:endParaRPr>
          </a:p>
          <a:p>
            <a:endParaRPr>
              <a:solidFill>
                <a:schemeClr val="dk1"/>
              </a:solidFill>
              <a:latin typeface="Constantia"/>
              <a:ea typeface="Constantia"/>
              <a:cs typeface="Constantia"/>
              <a:sym typeface="Constantia"/>
            </a:endParaRPr>
          </a:p>
          <a:p>
            <a:endParaRPr>
              <a:solidFill>
                <a:schemeClr val="dk1"/>
              </a:solidFill>
              <a:latin typeface="Constantia"/>
              <a:ea typeface="Constantia"/>
              <a:cs typeface="Constantia"/>
              <a:sym typeface="Constantia"/>
            </a:endParaRPr>
          </a:p>
        </p:txBody>
      </p:sp>
      <p:sp>
        <p:nvSpPr>
          <p:cNvPr id="311" name="Google Shape;311;p27"/>
          <p:cNvSpPr/>
          <p:nvPr/>
        </p:nvSpPr>
        <p:spPr>
          <a:xfrm>
            <a:off x="1633300" y="5380800"/>
            <a:ext cx="9034700" cy="1200288"/>
          </a:xfrm>
          <a:prstGeom prst="rect">
            <a:avLst/>
          </a:prstGeom>
          <a:noFill/>
          <a:ln>
            <a:noFill/>
          </a:ln>
        </p:spPr>
        <p:txBody>
          <a:bodyPr spcFirstLastPara="1" wrap="square" lIns="91425" tIns="45700" rIns="91425" bIns="45700" anchor="t" anchorCtr="0">
            <a:spAutoFit/>
          </a:bodyPr>
          <a:lstStyle/>
          <a:p>
            <a:r>
              <a:rPr lang="en-US" dirty="0">
                <a:solidFill>
                  <a:schemeClr val="dk1"/>
                </a:solidFill>
                <a:latin typeface="Palatino"/>
                <a:ea typeface="Palatino"/>
                <a:cs typeface="Palatino"/>
                <a:sym typeface="Palatino"/>
              </a:rPr>
              <a:t>Using 620 LOC/pm as the average productivity for systems of this type and a burdened labor rate of $8000 per month, the cost per line of code is approximately $13. Based on the use-case estimate and the historical productivity data, </a:t>
            </a:r>
            <a:r>
              <a:rPr lang="en-US" b="1" dirty="0">
                <a:solidFill>
                  <a:srgbClr val="FF0000"/>
                </a:solidFill>
                <a:latin typeface="Palatino"/>
                <a:ea typeface="Palatino"/>
                <a:cs typeface="Palatino"/>
                <a:sym typeface="Palatino"/>
              </a:rPr>
              <a:t>the total estimated project cost is $552,000 and the estimated effort is 68 person-months</a:t>
            </a:r>
            <a:r>
              <a:rPr lang="en-US" b="1" dirty="0">
                <a:solidFill>
                  <a:schemeClr val="folHlink"/>
                </a:solidFill>
                <a:latin typeface="Palatino"/>
                <a:ea typeface="Palatino"/>
                <a:cs typeface="Palatino"/>
                <a:sym typeface="Palatino"/>
              </a:rPr>
              <a:t>.</a:t>
            </a:r>
            <a:endParaRPr b="1">
              <a:solidFill>
                <a:schemeClr val="folHlink"/>
              </a:solidFill>
              <a:latin typeface="Palatino"/>
              <a:ea typeface="Palatino"/>
              <a:cs typeface="Palatino"/>
              <a:sym typeface="Palatin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Estimation with use cases…</a:t>
            </a:r>
          </a:p>
        </p:txBody>
      </p:sp>
      <p:sp>
        <p:nvSpPr>
          <p:cNvPr id="3" name="Content Placeholder 2"/>
          <p:cNvSpPr>
            <a:spLocks noGrp="1"/>
          </p:cNvSpPr>
          <p:nvPr>
            <p:ph idx="1"/>
          </p:nvPr>
        </p:nvSpPr>
        <p:spPr/>
        <p:txBody>
          <a:bodyPr>
            <a:normAutofit/>
          </a:bodyPr>
          <a:lstStyle/>
          <a:p>
            <a:r>
              <a:rPr lang="en-IN" dirty="0"/>
              <a:t>Use cases are </a:t>
            </a:r>
            <a:r>
              <a:rPr lang="en-IN" dirty="0">
                <a:solidFill>
                  <a:srgbClr val="FF0000"/>
                </a:solidFill>
              </a:rPr>
              <a:t>described using many different formats and styles </a:t>
            </a:r>
            <a:r>
              <a:rPr lang="en-IN" dirty="0"/>
              <a:t>and represent an external view (the user’s view) of the software.</a:t>
            </a:r>
          </a:p>
          <a:p>
            <a:r>
              <a:rPr lang="en-IN" dirty="0"/>
              <a:t> Therefore, they can be written at </a:t>
            </a:r>
            <a:r>
              <a:rPr lang="en-IN" dirty="0">
                <a:solidFill>
                  <a:srgbClr val="FF0000"/>
                </a:solidFill>
              </a:rPr>
              <a:t>many different levels of abstraction.</a:t>
            </a:r>
            <a:r>
              <a:rPr lang="en-IN" dirty="0"/>
              <a:t> Use cases </a:t>
            </a:r>
            <a:r>
              <a:rPr lang="en-IN" dirty="0">
                <a:solidFill>
                  <a:srgbClr val="FF0000"/>
                </a:solidFill>
              </a:rPr>
              <a:t>do not address the complexity of the functions and features </a:t>
            </a:r>
            <a:r>
              <a:rPr lang="en-IN" dirty="0"/>
              <a:t>that are described, </a:t>
            </a:r>
          </a:p>
          <a:p>
            <a:r>
              <a:rPr lang="en-IN" dirty="0"/>
              <a:t>they </a:t>
            </a:r>
            <a:r>
              <a:rPr lang="en-IN" dirty="0">
                <a:solidFill>
                  <a:srgbClr val="FF0000"/>
                </a:solidFill>
              </a:rPr>
              <a:t>can describe complex </a:t>
            </a:r>
            <a:r>
              <a:rPr lang="en-IN" dirty="0" err="1">
                <a:solidFill>
                  <a:srgbClr val="FF0000"/>
                </a:solidFill>
              </a:rPr>
              <a:t>behavior</a:t>
            </a:r>
            <a:r>
              <a:rPr lang="en-IN" dirty="0">
                <a:solidFill>
                  <a:srgbClr val="FF0000"/>
                </a:solidFill>
              </a:rPr>
              <a:t> (e.g., interactions) that involve many functions </a:t>
            </a:r>
            <a:r>
              <a:rPr lang="en-IN" dirty="0"/>
              <a:t>and features.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Steps to compute use case estimation</a:t>
            </a:r>
          </a:p>
        </p:txBody>
      </p:sp>
      <p:sp>
        <p:nvSpPr>
          <p:cNvPr id="3" name="Content Placeholder 2"/>
          <p:cNvSpPr>
            <a:spLocks noGrp="1"/>
          </p:cNvSpPr>
          <p:nvPr>
            <p:ph idx="1"/>
          </p:nvPr>
        </p:nvSpPr>
        <p:spPr/>
        <p:txBody>
          <a:bodyPr>
            <a:normAutofit/>
          </a:bodyPr>
          <a:lstStyle/>
          <a:p>
            <a:r>
              <a:rPr lang="en-IN" dirty="0"/>
              <a:t>To compute </a:t>
            </a:r>
            <a:r>
              <a:rPr lang="en-IN" i="1" dirty="0"/>
              <a:t>use case points (UCPs) –similar to function point</a:t>
            </a:r>
          </a:p>
          <a:p>
            <a:r>
              <a:rPr lang="en-IN" dirty="0"/>
              <a:t>Computation of use case points must take the following </a:t>
            </a:r>
            <a:r>
              <a:rPr lang="en-IN" dirty="0">
                <a:solidFill>
                  <a:srgbClr val="FF0000"/>
                </a:solidFill>
              </a:rPr>
              <a:t>characteristics</a:t>
            </a:r>
          </a:p>
          <a:p>
            <a:pPr>
              <a:buFont typeface="Wingdings" pitchFamily="2" charset="2"/>
              <a:buChar char="ü"/>
            </a:pPr>
            <a:r>
              <a:rPr lang="en-IN" dirty="0"/>
              <a:t> The </a:t>
            </a:r>
            <a:r>
              <a:rPr lang="en-IN" dirty="0">
                <a:solidFill>
                  <a:srgbClr val="FF0000"/>
                </a:solidFill>
              </a:rPr>
              <a:t>number and complexity of the use cases </a:t>
            </a:r>
            <a:r>
              <a:rPr lang="en-IN" dirty="0"/>
              <a:t>in the system.</a:t>
            </a:r>
          </a:p>
          <a:p>
            <a:pPr>
              <a:buFont typeface="Wingdings" pitchFamily="2" charset="2"/>
              <a:buChar char="ü"/>
            </a:pPr>
            <a:r>
              <a:rPr lang="en-IN" dirty="0"/>
              <a:t>The </a:t>
            </a:r>
            <a:r>
              <a:rPr lang="en-IN" dirty="0">
                <a:solidFill>
                  <a:srgbClr val="FF0000"/>
                </a:solidFill>
              </a:rPr>
              <a:t>number and complexity of the actors </a:t>
            </a:r>
            <a:r>
              <a:rPr lang="en-IN" dirty="0"/>
              <a:t>on the system.</a:t>
            </a:r>
          </a:p>
          <a:p>
            <a:pPr>
              <a:buFont typeface="Wingdings" pitchFamily="2" charset="2"/>
              <a:buChar char="ü"/>
            </a:pPr>
            <a:r>
              <a:rPr lang="en-IN" dirty="0"/>
              <a:t>Various </a:t>
            </a:r>
            <a:r>
              <a:rPr lang="en-IN" dirty="0" err="1">
                <a:solidFill>
                  <a:srgbClr val="FF0000"/>
                </a:solidFill>
              </a:rPr>
              <a:t>nonfunctional</a:t>
            </a:r>
            <a:r>
              <a:rPr lang="en-IN" dirty="0">
                <a:solidFill>
                  <a:srgbClr val="FF0000"/>
                </a:solidFill>
              </a:rPr>
              <a:t> requirements (such as portability, performance, maintainability) that are not written as use cases.</a:t>
            </a:r>
          </a:p>
          <a:p>
            <a:pPr>
              <a:buFont typeface="Wingdings" pitchFamily="2" charset="2"/>
              <a:buChar char="ü"/>
            </a:pPr>
            <a:r>
              <a:rPr lang="en-IN" dirty="0"/>
              <a:t>The </a:t>
            </a:r>
            <a:r>
              <a:rPr lang="en-IN" dirty="0">
                <a:solidFill>
                  <a:srgbClr val="FF0000"/>
                </a:solidFill>
              </a:rPr>
              <a:t>environment in which the project will be developed </a:t>
            </a:r>
            <a:r>
              <a:rPr lang="en-IN" dirty="0"/>
              <a:t>(e.g., the programming language, the software team’s motivation).</a:t>
            </a:r>
            <a:endParaRPr lang="en-IN" dirty="0">
              <a:solidFill>
                <a:srgbClr val="FF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Complexity factors for each </a:t>
            </a:r>
            <a:r>
              <a:rPr lang="en-IN" dirty="0" err="1"/>
              <a:t>usecase</a:t>
            </a:r>
            <a:endParaRPr lang="en-IN" dirty="0"/>
          </a:p>
        </p:txBody>
      </p:sp>
      <p:graphicFrame>
        <p:nvGraphicFramePr>
          <p:cNvPr id="4" name="Content Placeholder 3"/>
          <p:cNvGraphicFramePr>
            <a:graphicFrameLocks noGrp="1"/>
          </p:cNvGraphicFramePr>
          <p:nvPr>
            <p:ph idx="1"/>
          </p:nvPr>
        </p:nvGraphicFramePr>
        <p:xfrm>
          <a:off x="1981200" y="2249488"/>
          <a:ext cx="8229600" cy="1920240"/>
        </p:xfrm>
        <a:graphic>
          <a:graphicData uri="http://schemas.openxmlformats.org/drawingml/2006/table">
            <a:tbl>
              <a:tblPr firstRow="1" bandRow="1">
                <a:tableStyleId>{C083E6E3-FA7D-4D7B-A595-EF9225AFEA82}</a:tableStyleId>
              </a:tblPr>
              <a:tblGrid>
                <a:gridCol w="1371600">
                  <a:extLst>
                    <a:ext uri="{9D8B030D-6E8A-4147-A177-3AD203B41FA5}">
                      <a16:colId xmlns:a16="http://schemas.microsoft.com/office/drawing/2014/main" xmlns="" val="20000"/>
                    </a:ext>
                  </a:extLst>
                </a:gridCol>
                <a:gridCol w="1371600">
                  <a:extLst>
                    <a:ext uri="{9D8B030D-6E8A-4147-A177-3AD203B41FA5}">
                      <a16:colId xmlns:a16="http://schemas.microsoft.com/office/drawing/2014/main" xmlns="" val="20001"/>
                    </a:ext>
                  </a:extLst>
                </a:gridCol>
                <a:gridCol w="1371600">
                  <a:extLst>
                    <a:ext uri="{9D8B030D-6E8A-4147-A177-3AD203B41FA5}">
                      <a16:colId xmlns:a16="http://schemas.microsoft.com/office/drawing/2014/main" xmlns="" val="20002"/>
                    </a:ext>
                  </a:extLst>
                </a:gridCol>
                <a:gridCol w="1371600">
                  <a:extLst>
                    <a:ext uri="{9D8B030D-6E8A-4147-A177-3AD203B41FA5}">
                      <a16:colId xmlns:a16="http://schemas.microsoft.com/office/drawing/2014/main" xmlns="" val="20003"/>
                    </a:ext>
                  </a:extLst>
                </a:gridCol>
                <a:gridCol w="1371600">
                  <a:extLst>
                    <a:ext uri="{9D8B030D-6E8A-4147-A177-3AD203B41FA5}">
                      <a16:colId xmlns:a16="http://schemas.microsoft.com/office/drawing/2014/main" xmlns="" val="20004"/>
                    </a:ext>
                  </a:extLst>
                </a:gridCol>
                <a:gridCol w="1371600">
                  <a:extLst>
                    <a:ext uri="{9D8B030D-6E8A-4147-A177-3AD203B41FA5}">
                      <a16:colId xmlns:a16="http://schemas.microsoft.com/office/drawing/2014/main" xmlns="" val="20005"/>
                    </a:ext>
                  </a:extLst>
                </a:gridCol>
              </a:tblGrid>
              <a:tr h="370840">
                <a:tc>
                  <a:txBody>
                    <a:bodyPr/>
                    <a:lstStyle/>
                    <a:p>
                      <a:r>
                        <a:rPr lang="en-IN" dirty="0"/>
                        <a:t>Simple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Simple</a:t>
                      </a:r>
                      <a:r>
                        <a:rPr lang="en-IN" baseline="0" dirty="0"/>
                        <a:t> UI</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Single DB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&lt;=3</a:t>
                      </a:r>
                      <a:r>
                        <a:rPr lang="en-IN" baseline="0" dirty="0"/>
                        <a:t> transactions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&lt;5 classes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70840">
                <a:tc>
                  <a:txBody>
                    <a:bodyPr/>
                    <a:lstStyle/>
                    <a:p>
                      <a:r>
                        <a:rPr lang="en-IN" dirty="0"/>
                        <a:t>Average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More complex UI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2 or 3 DB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4 to 7 transactions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5 to 10 classes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70840">
                <a:tc>
                  <a:txBody>
                    <a:bodyPr/>
                    <a:lstStyle/>
                    <a:p>
                      <a:r>
                        <a:rPr lang="en-IN" dirty="0"/>
                        <a:t>Complex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Complex UI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Multiple DB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&gt;8 transactions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&gt;11 classes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5" name="Rectangle 4"/>
          <p:cNvSpPr/>
          <p:nvPr/>
        </p:nvSpPr>
        <p:spPr>
          <a:xfrm>
            <a:off x="2095472" y="5357827"/>
            <a:ext cx="8286808" cy="646331"/>
          </a:xfrm>
          <a:prstGeom prst="rect">
            <a:avLst/>
          </a:prstGeom>
        </p:spPr>
        <p:txBody>
          <a:bodyPr wrap="square">
            <a:spAutoFit/>
          </a:bodyPr>
          <a:lstStyle/>
          <a:p>
            <a:r>
              <a:rPr lang="en-IN" dirty="0"/>
              <a:t>total </a:t>
            </a:r>
            <a:r>
              <a:rPr lang="en-IN" i="1" dirty="0"/>
              <a:t>unadjusted use case weight (UUCW) is the sum</a:t>
            </a:r>
          </a:p>
          <a:p>
            <a:r>
              <a:rPr lang="en-IN" dirty="0"/>
              <a:t>of all weighted counts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each actor is assessed as..</a:t>
            </a:r>
          </a:p>
        </p:txBody>
      </p:sp>
      <p:graphicFrame>
        <p:nvGraphicFramePr>
          <p:cNvPr id="4" name="Content Placeholder 3"/>
          <p:cNvGraphicFramePr>
            <a:graphicFrameLocks noGrp="1"/>
          </p:cNvGraphicFramePr>
          <p:nvPr>
            <p:ph idx="1"/>
          </p:nvPr>
        </p:nvGraphicFramePr>
        <p:xfrm>
          <a:off x="2024034" y="2285992"/>
          <a:ext cx="8229600" cy="3017520"/>
        </p:xfrm>
        <a:graphic>
          <a:graphicData uri="http://schemas.openxmlformats.org/drawingml/2006/table">
            <a:tbl>
              <a:tblPr firstRow="1" bandRow="1">
                <a:tableStyleId>{C083E6E3-FA7D-4D7B-A595-EF9225AFEA82}</a:tableStyleId>
              </a:tblPr>
              <a:tblGrid>
                <a:gridCol w="2743200">
                  <a:extLst>
                    <a:ext uri="{9D8B030D-6E8A-4147-A177-3AD203B41FA5}">
                      <a16:colId xmlns:a16="http://schemas.microsoft.com/office/drawing/2014/main" xmlns="" val="20000"/>
                    </a:ext>
                  </a:extLst>
                </a:gridCol>
                <a:gridCol w="2743200">
                  <a:extLst>
                    <a:ext uri="{9D8B030D-6E8A-4147-A177-3AD203B41FA5}">
                      <a16:colId xmlns:a16="http://schemas.microsoft.com/office/drawing/2014/main" xmlns="" val="20001"/>
                    </a:ext>
                  </a:extLst>
                </a:gridCol>
                <a:gridCol w="2743200">
                  <a:extLst>
                    <a:ext uri="{9D8B030D-6E8A-4147-A177-3AD203B41FA5}">
                      <a16:colId xmlns:a16="http://schemas.microsoft.com/office/drawing/2014/main" xmlns="" val="20002"/>
                    </a:ext>
                  </a:extLst>
                </a:gridCol>
              </a:tblGrid>
              <a:tr h="370840">
                <a:tc>
                  <a:txBody>
                    <a:bodyPr/>
                    <a:lstStyle/>
                    <a:p>
                      <a:r>
                        <a:rPr lang="en-IN" dirty="0"/>
                        <a:t>Simple actor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kumimoji="0" lang="en-IN" sz="1800" b="1" kern="1200" baseline="0" dirty="0">
                          <a:solidFill>
                            <a:schemeClr val="tx1"/>
                          </a:solidFill>
                          <a:latin typeface="+mn-lt"/>
                          <a:ea typeface="+mn-ea"/>
                          <a:cs typeface="+mn-cs"/>
                        </a:rPr>
                        <a:t>another system,</a:t>
                      </a:r>
                    </a:p>
                    <a:p>
                      <a:r>
                        <a:rPr kumimoji="0" lang="en-IN" sz="1800" b="1" kern="1200" baseline="0" dirty="0">
                          <a:solidFill>
                            <a:schemeClr val="tx1"/>
                          </a:solidFill>
                          <a:latin typeface="+mn-lt"/>
                          <a:ea typeface="+mn-ea"/>
                          <a:cs typeface="+mn-cs"/>
                        </a:rPr>
                        <a:t>a machine or device, communicate through an API</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r>
                        <a:rPr kumimoji="0" lang="en-IN" sz="1800" kern="1200" baseline="0" dirty="0">
                          <a:solidFill>
                            <a:schemeClr val="tx1"/>
                          </a:solidFill>
                          <a:latin typeface="+mn-lt"/>
                          <a:ea typeface="+mn-ea"/>
                          <a:cs typeface="+mn-cs"/>
                        </a:rPr>
                        <a:t>Average actors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IN" sz="1800" kern="1200" baseline="0" dirty="0">
                          <a:solidFill>
                            <a:schemeClr val="tx1"/>
                          </a:solidFill>
                          <a:latin typeface="+mn-lt"/>
                          <a:ea typeface="+mn-ea"/>
                          <a:cs typeface="+mn-cs"/>
                        </a:rPr>
                        <a:t>automatons</a:t>
                      </a:r>
                    </a:p>
                    <a:p>
                      <a:r>
                        <a:rPr kumimoji="0" lang="en-IN" sz="1800" kern="1200" baseline="0" dirty="0">
                          <a:solidFill>
                            <a:schemeClr val="tx1"/>
                          </a:solidFill>
                          <a:latin typeface="+mn-lt"/>
                          <a:ea typeface="+mn-ea"/>
                          <a:cs typeface="+mn-cs"/>
                        </a:rPr>
                        <a:t>that communicate through a protocol or a data store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r>
                        <a:rPr kumimoji="0" lang="en-IN" sz="1800" kern="1200" baseline="0" dirty="0">
                          <a:solidFill>
                            <a:schemeClr val="tx1"/>
                          </a:solidFill>
                          <a:latin typeface="+mn-lt"/>
                          <a:ea typeface="+mn-ea"/>
                          <a:cs typeface="+mn-cs"/>
                        </a:rPr>
                        <a:t>complex</a:t>
                      </a:r>
                    </a:p>
                    <a:p>
                      <a:r>
                        <a:rPr kumimoji="0" lang="en-IN" sz="1800" kern="1200" baseline="0" dirty="0">
                          <a:solidFill>
                            <a:schemeClr val="tx1"/>
                          </a:solidFill>
                          <a:latin typeface="+mn-lt"/>
                          <a:ea typeface="+mn-ea"/>
                          <a:cs typeface="+mn-cs"/>
                        </a:rPr>
                        <a:t>actors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IN" sz="1800" kern="1200" baseline="0" dirty="0">
                          <a:solidFill>
                            <a:schemeClr val="tx1"/>
                          </a:solidFill>
                          <a:latin typeface="+mn-lt"/>
                          <a:ea typeface="+mn-ea"/>
                          <a:cs typeface="+mn-cs"/>
                        </a:rPr>
                        <a:t>humans who communicate through a GUI or other human interface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5" name="Rectangle 4"/>
          <p:cNvSpPr/>
          <p:nvPr/>
        </p:nvSpPr>
        <p:spPr>
          <a:xfrm>
            <a:off x="2095472" y="6000769"/>
            <a:ext cx="6929486" cy="646331"/>
          </a:xfrm>
          <a:prstGeom prst="rect">
            <a:avLst/>
          </a:prstGeom>
        </p:spPr>
        <p:txBody>
          <a:bodyPr wrap="square">
            <a:spAutoFit/>
          </a:bodyPr>
          <a:lstStyle/>
          <a:p>
            <a:r>
              <a:rPr lang="en-IN" dirty="0"/>
              <a:t>total </a:t>
            </a:r>
            <a:r>
              <a:rPr lang="en-IN" i="1" dirty="0"/>
              <a:t>unadjusted actor weight (UAW) is</a:t>
            </a:r>
          </a:p>
          <a:p>
            <a:r>
              <a:rPr lang="en-IN" dirty="0"/>
              <a:t>the sum of all weighted counts.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A839284-482D-4812-A7B5-C852FEE58026}"/>
              </a:ext>
            </a:extLst>
          </p:cNvPr>
          <p:cNvPicPr>
            <a:picLocks noChangeAspect="1" noChangeArrowheads="1"/>
          </p:cNvPicPr>
          <p:nvPr/>
        </p:nvPicPr>
        <p:blipFill>
          <a:blip r:embed="rId2"/>
          <a:srcRect/>
          <a:stretch>
            <a:fillRect/>
          </a:stretch>
        </p:blipFill>
        <p:spPr bwMode="auto">
          <a:xfrm>
            <a:off x="850230" y="798897"/>
            <a:ext cx="9891564" cy="4052236"/>
          </a:xfrm>
          <a:prstGeom prst="rect">
            <a:avLst/>
          </a:prstGeom>
          <a:noFill/>
          <a:ln w="9525">
            <a:noFill/>
            <a:miter lim="800000"/>
            <a:headEnd/>
            <a:tailEnd/>
          </a:ln>
          <a:effectLst/>
        </p:spPr>
      </p:pic>
      <p:pic>
        <p:nvPicPr>
          <p:cNvPr id="4" name="Picture 3">
            <a:extLst>
              <a:ext uri="{FF2B5EF4-FFF2-40B4-BE49-F238E27FC236}">
                <a16:creationId xmlns:a16="http://schemas.microsoft.com/office/drawing/2014/main" xmlns="" id="{1A64FF81-376D-4B9F-932E-C846E60DE56E}"/>
              </a:ext>
            </a:extLst>
          </p:cNvPr>
          <p:cNvPicPr>
            <a:picLocks noChangeAspect="1" noChangeArrowheads="1"/>
          </p:cNvPicPr>
          <p:nvPr/>
        </p:nvPicPr>
        <p:blipFill>
          <a:blip r:embed="rId3"/>
          <a:srcRect/>
          <a:stretch>
            <a:fillRect/>
          </a:stretch>
        </p:blipFill>
        <p:spPr bwMode="auto">
          <a:xfrm>
            <a:off x="1010824" y="4851133"/>
            <a:ext cx="8358246" cy="1114425"/>
          </a:xfrm>
          <a:prstGeom prst="rect">
            <a:avLst/>
          </a:prstGeom>
          <a:noFill/>
          <a:ln w="9525">
            <a:noFill/>
            <a:miter lim="800000"/>
            <a:headEnd/>
            <a:tailEnd/>
          </a:ln>
          <a:effectLst/>
        </p:spPr>
      </p:pic>
    </p:spTree>
    <p:extLst>
      <p:ext uri="{BB962C8B-B14F-4D97-AF65-F5344CB8AC3E}">
        <p14:creationId xmlns:p14="http://schemas.microsoft.com/office/powerpoint/2010/main" xmlns="" val="11875708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TCF and ECF..</a:t>
            </a:r>
          </a:p>
        </p:txBody>
      </p:sp>
      <p:sp>
        <p:nvSpPr>
          <p:cNvPr id="3" name="Content Placeholder 2"/>
          <p:cNvSpPr>
            <a:spLocks noGrp="1"/>
          </p:cNvSpPr>
          <p:nvPr>
            <p:ph idx="1"/>
          </p:nvPr>
        </p:nvSpPr>
        <p:spPr/>
        <p:txBody>
          <a:bodyPr/>
          <a:lstStyle/>
          <a:p>
            <a:r>
              <a:rPr lang="en-IN" dirty="0"/>
              <a:t>These </a:t>
            </a:r>
            <a:r>
              <a:rPr lang="en-IN" dirty="0">
                <a:solidFill>
                  <a:srgbClr val="FF0000"/>
                </a:solidFill>
                <a:effectLst>
                  <a:outerShdw blurRad="38100" dist="38100" dir="2700000" algn="tl">
                    <a:srgbClr val="000000">
                      <a:alpha val="43137"/>
                    </a:srgbClr>
                  </a:outerShdw>
                </a:effectLst>
              </a:rPr>
              <a:t>unadjusted values are modified by considering technical complexity factors (TCFs) and environment complexity factors (ECFs). </a:t>
            </a:r>
            <a:r>
              <a:rPr lang="en-IN" dirty="0">
                <a:solidFill>
                  <a:srgbClr val="FF0000"/>
                </a:solidFill>
              </a:rPr>
              <a:t>Thirteen factors contribute to an assessment of the final TCF</a:t>
            </a:r>
            <a:r>
              <a:rPr lang="en-IN" dirty="0"/>
              <a:t>, and </a:t>
            </a:r>
            <a:r>
              <a:rPr lang="en-IN" dirty="0">
                <a:solidFill>
                  <a:srgbClr val="FF0000"/>
                </a:solidFill>
              </a:rPr>
              <a:t>eight factors </a:t>
            </a:r>
            <a:r>
              <a:rPr lang="en-IN" dirty="0"/>
              <a:t>contribute to the computation of the final ECF</a:t>
            </a:r>
          </a:p>
          <a:p>
            <a:r>
              <a:rPr lang="en-IN" dirty="0">
                <a:solidFill>
                  <a:srgbClr val="FF0000"/>
                </a:solidFill>
              </a:rPr>
              <a:t>Final UCP value </a:t>
            </a:r>
            <a:r>
              <a:rPr lang="en-IN" dirty="0"/>
              <a:t>is computed in the following manner:</a:t>
            </a:r>
          </a:p>
          <a:p>
            <a:endParaRPr lang="en-IN" dirty="0"/>
          </a:p>
        </p:txBody>
      </p:sp>
      <p:pic>
        <p:nvPicPr>
          <p:cNvPr id="107523" name="Picture 3"/>
          <p:cNvPicPr>
            <a:picLocks noChangeAspect="1" noChangeArrowheads="1"/>
          </p:cNvPicPr>
          <p:nvPr/>
        </p:nvPicPr>
        <p:blipFill>
          <a:blip r:embed="rId2"/>
          <a:srcRect/>
          <a:stretch>
            <a:fillRect/>
          </a:stretch>
        </p:blipFill>
        <p:spPr bwMode="auto">
          <a:xfrm>
            <a:off x="2881290" y="5786455"/>
            <a:ext cx="4876800" cy="733425"/>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8546" name="Picture 2"/>
          <p:cNvPicPr>
            <a:picLocks noChangeAspect="1" noChangeArrowheads="1"/>
          </p:cNvPicPr>
          <p:nvPr/>
        </p:nvPicPr>
        <p:blipFill>
          <a:blip r:embed="rId2"/>
          <a:srcRect/>
          <a:stretch>
            <a:fillRect/>
          </a:stretch>
        </p:blipFill>
        <p:spPr bwMode="auto">
          <a:xfrm>
            <a:off x="1524000" y="715356"/>
            <a:ext cx="9144000" cy="6142644"/>
          </a:xfrm>
          <a:prstGeom prst="rect">
            <a:avLst/>
          </a:prstGeom>
          <a:noFill/>
          <a:ln w="9525">
            <a:noFill/>
            <a:miter lim="800000"/>
            <a:headEnd/>
            <a:tailEnd/>
          </a:ln>
          <a:effectLst/>
        </p:spPr>
      </p:pic>
      <p:sp>
        <p:nvSpPr>
          <p:cNvPr id="5" name="TextBox 4"/>
          <p:cNvSpPr txBox="1"/>
          <p:nvPr/>
        </p:nvSpPr>
        <p:spPr>
          <a:xfrm>
            <a:off x="3738546" y="571480"/>
            <a:ext cx="2928958" cy="369332"/>
          </a:xfrm>
          <a:prstGeom prst="rect">
            <a:avLst/>
          </a:prstGeom>
          <a:solidFill>
            <a:srgbClr val="FFFFFF"/>
          </a:solidFill>
          <a:ln>
            <a:noFill/>
          </a:ln>
        </p:spPr>
        <p:txBody>
          <a:bodyPr wrap="square" rtlCol="0">
            <a:spAutoFit/>
          </a:bodyPr>
          <a:lstStyle/>
          <a:p>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8"/>
          <p:cNvSpPr txBox="1"/>
          <p:nvPr/>
        </p:nvSpPr>
        <p:spPr>
          <a:xfrm>
            <a:off x="9697973" y="6276543"/>
            <a:ext cx="205740" cy="228268"/>
          </a:xfrm>
          <a:prstGeom prst="rect">
            <a:avLst/>
          </a:prstGeom>
          <a:noFill/>
          <a:ln>
            <a:noFill/>
          </a:ln>
        </p:spPr>
        <p:txBody>
          <a:bodyPr spcFirstLastPara="1" wrap="square" lIns="0" tIns="12700" rIns="0" bIns="0" anchor="t" anchorCtr="0">
            <a:spAutoFit/>
          </a:bodyPr>
          <a:lstStyle/>
          <a:p>
            <a:pPr marL="12700"/>
            <a:r>
              <a:rPr lang="en-US" sz="1400">
                <a:solidFill>
                  <a:schemeClr val="dk1"/>
                </a:solidFill>
                <a:latin typeface="Times New Roman"/>
                <a:ea typeface="Times New Roman"/>
                <a:cs typeface="Times New Roman"/>
                <a:sym typeface="Times New Roman"/>
              </a:rPr>
              <a:t>30</a:t>
            </a:r>
            <a:endParaRPr sz="1400">
              <a:solidFill>
                <a:schemeClr val="dk1"/>
              </a:solidFill>
              <a:latin typeface="Times New Roman"/>
              <a:ea typeface="Times New Roman"/>
              <a:cs typeface="Times New Roman"/>
              <a:sym typeface="Times New Roman"/>
            </a:endParaRPr>
          </a:p>
        </p:txBody>
      </p:sp>
      <p:sp>
        <p:nvSpPr>
          <p:cNvPr id="317" name="Google Shape;317;p28"/>
          <p:cNvSpPr txBox="1">
            <a:spLocks noGrp="1"/>
          </p:cNvSpPr>
          <p:nvPr>
            <p:ph type="title"/>
          </p:nvPr>
        </p:nvSpPr>
        <p:spPr>
          <a:xfrm>
            <a:off x="3575685" y="905905"/>
            <a:ext cx="6406515" cy="690564"/>
          </a:xfrm>
          <a:prstGeom prst="rect">
            <a:avLst/>
          </a:prstGeom>
          <a:noFill/>
          <a:ln>
            <a:noFill/>
          </a:ln>
        </p:spPr>
        <p:txBody>
          <a:bodyPr spcFirstLastPara="1" vert="horz" wrap="square" lIns="0" tIns="13325" rIns="0" bIns="0" rtlCol="0" anchor="b" anchorCtr="0">
            <a:spAutoFit/>
          </a:bodyPr>
          <a:lstStyle/>
          <a:p>
            <a:pPr marL="12700">
              <a:lnSpc>
                <a:spcPct val="100000"/>
              </a:lnSpc>
              <a:spcBef>
                <a:spcPts val="0"/>
              </a:spcBef>
              <a:buClr>
                <a:schemeClr val="dk2"/>
              </a:buClr>
              <a:buSzPts val="5000"/>
            </a:pPr>
            <a:r>
              <a:rPr lang="en-US" dirty="0"/>
              <a:t>Reconciling Estimates</a:t>
            </a:r>
            <a:endParaRPr/>
          </a:p>
        </p:txBody>
      </p:sp>
      <p:sp>
        <p:nvSpPr>
          <p:cNvPr id="318" name="Google Shape;318;p28"/>
          <p:cNvSpPr txBox="1"/>
          <p:nvPr/>
        </p:nvSpPr>
        <p:spPr>
          <a:xfrm>
            <a:off x="1952596" y="1966926"/>
            <a:ext cx="8429684" cy="4616115"/>
          </a:xfrm>
          <a:prstGeom prst="rect">
            <a:avLst/>
          </a:prstGeom>
          <a:noFill/>
          <a:ln>
            <a:noFill/>
          </a:ln>
        </p:spPr>
        <p:txBody>
          <a:bodyPr spcFirstLastPara="1" wrap="square" lIns="0" tIns="48875" rIns="0" bIns="0" anchor="t" anchorCtr="0">
            <a:spAutoFit/>
          </a:bodyPr>
          <a:lstStyle/>
          <a:p>
            <a:pPr marL="355600" marR="95885" indent="-343535">
              <a:lnSpc>
                <a:spcPct val="90100"/>
              </a:lnSpc>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The </a:t>
            </a:r>
            <a:r>
              <a:rPr lang="en-US" sz="2400" u="sng" dirty="0">
                <a:solidFill>
                  <a:schemeClr val="dk1"/>
                </a:solidFill>
                <a:latin typeface="Times New Roman"/>
                <a:ea typeface="Times New Roman"/>
                <a:cs typeface="Times New Roman"/>
                <a:sym typeface="Times New Roman"/>
              </a:rPr>
              <a:t>results</a:t>
            </a:r>
            <a:r>
              <a:rPr lang="en-US" sz="2400" dirty="0">
                <a:solidFill>
                  <a:schemeClr val="dk1"/>
                </a:solidFill>
                <a:latin typeface="Times New Roman"/>
                <a:ea typeface="Times New Roman"/>
                <a:cs typeface="Times New Roman"/>
                <a:sym typeface="Times New Roman"/>
              </a:rPr>
              <a:t> gathered from the various estimation  techniques </a:t>
            </a:r>
            <a:r>
              <a:rPr lang="en-US" sz="2400" u="sng" dirty="0">
                <a:solidFill>
                  <a:schemeClr val="dk1"/>
                </a:solidFill>
                <a:latin typeface="Times New Roman"/>
                <a:ea typeface="Times New Roman"/>
                <a:cs typeface="Times New Roman"/>
                <a:sym typeface="Times New Roman"/>
              </a:rPr>
              <a:t>must be reconciled</a:t>
            </a:r>
            <a:r>
              <a:rPr lang="en-US" sz="2400" dirty="0">
                <a:solidFill>
                  <a:schemeClr val="dk1"/>
                </a:solidFill>
                <a:latin typeface="Times New Roman"/>
                <a:ea typeface="Times New Roman"/>
                <a:cs typeface="Times New Roman"/>
                <a:sym typeface="Times New Roman"/>
              </a:rPr>
              <a:t> to produce a single estimate  of effort, project duration, and cost</a:t>
            </a:r>
            <a:endParaRPr sz="2400">
              <a:solidFill>
                <a:schemeClr val="dk1"/>
              </a:solidFill>
              <a:latin typeface="Times New Roman"/>
              <a:ea typeface="Times New Roman"/>
              <a:cs typeface="Times New Roman"/>
              <a:sym typeface="Times New Roman"/>
            </a:endParaRPr>
          </a:p>
          <a:p>
            <a:pPr marL="355600" marR="1036319" indent="-343535">
              <a:lnSpc>
                <a:spcPct val="107916"/>
              </a:lnSpc>
              <a:spcBef>
                <a:spcPts val="615"/>
              </a:spcBef>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If </a:t>
            </a:r>
            <a:r>
              <a:rPr lang="en-US" sz="2400" u="sng" dirty="0">
                <a:solidFill>
                  <a:schemeClr val="dk1"/>
                </a:solidFill>
                <a:latin typeface="Times New Roman"/>
                <a:ea typeface="Times New Roman"/>
                <a:cs typeface="Times New Roman"/>
                <a:sym typeface="Times New Roman"/>
              </a:rPr>
              <a:t>widely divergent estimates</a:t>
            </a:r>
            <a:r>
              <a:rPr lang="en-US" sz="2400" dirty="0">
                <a:solidFill>
                  <a:schemeClr val="dk1"/>
                </a:solidFill>
                <a:latin typeface="Times New Roman"/>
                <a:ea typeface="Times New Roman"/>
                <a:cs typeface="Times New Roman"/>
                <a:sym typeface="Times New Roman"/>
              </a:rPr>
              <a:t> occur, investigate the  following causes</a:t>
            </a:r>
            <a:endParaRPr sz="2400">
              <a:solidFill>
                <a:schemeClr val="dk1"/>
              </a:solidFill>
              <a:latin typeface="Times New Roman"/>
              <a:ea typeface="Times New Roman"/>
              <a:cs typeface="Times New Roman"/>
              <a:sym typeface="Times New Roman"/>
            </a:endParaRPr>
          </a:p>
          <a:p>
            <a:pPr marL="756285" lvl="1" indent="-287019">
              <a:lnSpc>
                <a:spcPct val="113958"/>
              </a:lnSpc>
              <a:spcBef>
                <a:spcPts val="254"/>
              </a:spcBef>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The </a:t>
            </a:r>
            <a:r>
              <a:rPr lang="en-US" sz="2400" u="sng" dirty="0">
                <a:solidFill>
                  <a:schemeClr val="dk1"/>
                </a:solidFill>
                <a:latin typeface="Times New Roman"/>
                <a:ea typeface="Times New Roman"/>
                <a:cs typeface="Times New Roman"/>
                <a:sym typeface="Times New Roman"/>
              </a:rPr>
              <a:t>scope</a:t>
            </a:r>
            <a:r>
              <a:rPr lang="en-US" sz="2400" dirty="0">
                <a:solidFill>
                  <a:schemeClr val="dk1"/>
                </a:solidFill>
                <a:latin typeface="Times New Roman"/>
                <a:ea typeface="Times New Roman"/>
                <a:cs typeface="Times New Roman"/>
                <a:sym typeface="Times New Roman"/>
              </a:rPr>
              <a:t> of the project is </a:t>
            </a:r>
            <a:r>
              <a:rPr lang="en-US" sz="2400" u="sng" dirty="0">
                <a:solidFill>
                  <a:schemeClr val="dk1"/>
                </a:solidFill>
                <a:latin typeface="Times New Roman"/>
                <a:ea typeface="Times New Roman"/>
                <a:cs typeface="Times New Roman"/>
                <a:sym typeface="Times New Roman"/>
              </a:rPr>
              <a:t>not adequately understood</a:t>
            </a:r>
            <a:r>
              <a:rPr lang="en-US" sz="2400" dirty="0">
                <a:solidFill>
                  <a:schemeClr val="dk1"/>
                </a:solidFill>
                <a:latin typeface="Times New Roman"/>
                <a:ea typeface="Times New Roman"/>
                <a:cs typeface="Times New Roman"/>
                <a:sym typeface="Times New Roman"/>
              </a:rPr>
              <a:t> or</a:t>
            </a:r>
            <a:endParaRPr sz="2400">
              <a:solidFill>
                <a:schemeClr val="dk1"/>
              </a:solidFill>
              <a:latin typeface="Times New Roman"/>
              <a:ea typeface="Times New Roman"/>
              <a:cs typeface="Times New Roman"/>
              <a:sym typeface="Times New Roman"/>
            </a:endParaRPr>
          </a:p>
          <a:p>
            <a:pPr marL="756285">
              <a:lnSpc>
                <a:spcPct val="113958"/>
              </a:lnSpc>
            </a:pPr>
            <a:r>
              <a:rPr lang="en-US" sz="2400" dirty="0">
                <a:solidFill>
                  <a:schemeClr val="dk1"/>
                </a:solidFill>
                <a:latin typeface="Times New Roman"/>
                <a:ea typeface="Times New Roman"/>
                <a:cs typeface="Times New Roman"/>
                <a:sym typeface="Times New Roman"/>
              </a:rPr>
              <a:t>has been misinterpreted by the planner</a:t>
            </a:r>
            <a:endParaRPr sz="2400">
              <a:solidFill>
                <a:schemeClr val="dk1"/>
              </a:solidFill>
              <a:latin typeface="Times New Roman"/>
              <a:ea typeface="Times New Roman"/>
              <a:cs typeface="Times New Roman"/>
              <a:sym typeface="Times New Roman"/>
            </a:endParaRPr>
          </a:p>
          <a:p>
            <a:pPr marL="756285" marR="90170" lvl="1" indent="-287019">
              <a:lnSpc>
                <a:spcPct val="90000"/>
              </a:lnSpc>
              <a:spcBef>
                <a:spcPts val="575"/>
              </a:spcBef>
              <a:buClr>
                <a:schemeClr val="dk1"/>
              </a:buClr>
              <a:buSzPts val="2400"/>
              <a:buFont typeface="Times New Roman"/>
              <a:buChar char="–"/>
            </a:pPr>
            <a:r>
              <a:rPr lang="en-US" sz="2400" u="sng" dirty="0">
                <a:solidFill>
                  <a:schemeClr val="dk1"/>
                </a:solidFill>
                <a:latin typeface="Times New Roman"/>
                <a:ea typeface="Times New Roman"/>
                <a:cs typeface="Times New Roman"/>
                <a:sym typeface="Times New Roman"/>
              </a:rPr>
              <a:t>Productivity data</a:t>
            </a:r>
            <a:r>
              <a:rPr lang="en-US" sz="2400" dirty="0">
                <a:solidFill>
                  <a:schemeClr val="dk1"/>
                </a:solidFill>
                <a:latin typeface="Times New Roman"/>
                <a:ea typeface="Times New Roman"/>
                <a:cs typeface="Times New Roman"/>
                <a:sym typeface="Times New Roman"/>
              </a:rPr>
              <a:t> used for problem-based estimation  techniques is </a:t>
            </a:r>
            <a:r>
              <a:rPr lang="en-US" sz="2400" u="sng" dirty="0">
                <a:solidFill>
                  <a:schemeClr val="dk1"/>
                </a:solidFill>
                <a:latin typeface="Times New Roman"/>
                <a:ea typeface="Times New Roman"/>
                <a:cs typeface="Times New Roman"/>
                <a:sym typeface="Times New Roman"/>
              </a:rPr>
              <a:t>inappropriate</a:t>
            </a:r>
            <a:r>
              <a:rPr lang="en-US" sz="2400" dirty="0">
                <a:solidFill>
                  <a:schemeClr val="dk1"/>
                </a:solidFill>
                <a:latin typeface="Times New Roman"/>
                <a:ea typeface="Times New Roman"/>
                <a:cs typeface="Times New Roman"/>
                <a:sym typeface="Times New Roman"/>
              </a:rPr>
              <a:t> for the application, obsolete  (i.e., outdated for the current organization), or has been  misapplied</a:t>
            </a:r>
            <a:endParaRPr sz="2400">
              <a:solidFill>
                <a:schemeClr val="dk1"/>
              </a:solidFill>
              <a:latin typeface="Times New Roman"/>
              <a:ea typeface="Times New Roman"/>
              <a:cs typeface="Times New Roman"/>
              <a:sym typeface="Times New Roman"/>
            </a:endParaRPr>
          </a:p>
          <a:p>
            <a:pPr marL="355600" indent="-343535">
              <a:spcBef>
                <a:spcPts val="290"/>
              </a:spcBef>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The planner must </a:t>
            </a:r>
            <a:r>
              <a:rPr lang="en-US" sz="2400" u="sng" dirty="0">
                <a:solidFill>
                  <a:schemeClr val="dk1"/>
                </a:solidFill>
                <a:latin typeface="Times New Roman"/>
                <a:ea typeface="Times New Roman"/>
                <a:cs typeface="Times New Roman"/>
                <a:sym typeface="Times New Roman"/>
              </a:rPr>
              <a:t>determine the cause</a:t>
            </a:r>
            <a:r>
              <a:rPr lang="en-US" sz="2400" dirty="0">
                <a:solidFill>
                  <a:schemeClr val="dk1"/>
                </a:solidFill>
                <a:latin typeface="Times New Roman"/>
                <a:ea typeface="Times New Roman"/>
                <a:cs typeface="Times New Roman"/>
                <a:sym typeface="Times New Roman"/>
              </a:rPr>
              <a:t> of divergence</a:t>
            </a:r>
            <a:endParaRPr sz="2400">
              <a:solidFill>
                <a:schemeClr val="dk1"/>
              </a:solidFill>
              <a:latin typeface="Times New Roman"/>
              <a:ea typeface="Times New Roman"/>
              <a:cs typeface="Times New Roman"/>
              <a:sym typeface="Times New Roman"/>
            </a:endParaRPr>
          </a:p>
        </p:txBody>
      </p:sp>
      <p:sp>
        <p:nvSpPr>
          <p:cNvPr id="319" name="Google Shape;319;p28"/>
          <p:cNvSpPr txBox="1"/>
          <p:nvPr/>
        </p:nvSpPr>
        <p:spPr>
          <a:xfrm>
            <a:off x="4167175" y="5786454"/>
            <a:ext cx="3396615" cy="391160"/>
          </a:xfrm>
          <a:prstGeom prst="rect">
            <a:avLst/>
          </a:prstGeom>
          <a:noFill/>
          <a:ln>
            <a:noFill/>
          </a:ln>
        </p:spPr>
        <p:txBody>
          <a:bodyPr spcFirstLastPara="1" wrap="square" lIns="0" tIns="12700" rIns="0" bIns="0" anchor="t" anchorCtr="0">
            <a:spAutoFit/>
          </a:bodyPr>
          <a:lstStyle/>
          <a:p>
            <a:pPr marL="12700"/>
            <a:r>
              <a:rPr lang="en-US" sz="2400" dirty="0">
                <a:solidFill>
                  <a:schemeClr val="dk1"/>
                </a:solidFill>
                <a:latin typeface="Times New Roman"/>
                <a:ea typeface="Times New Roman"/>
                <a:cs typeface="Times New Roman"/>
                <a:sym typeface="Times New Roman"/>
              </a:rPr>
              <a:t>then </a:t>
            </a:r>
            <a:r>
              <a:rPr lang="en-US" sz="2400" u="sng" dirty="0">
                <a:solidFill>
                  <a:schemeClr val="dk1"/>
                </a:solidFill>
                <a:latin typeface="Times New Roman"/>
                <a:ea typeface="Times New Roman"/>
                <a:cs typeface="Times New Roman"/>
                <a:sym typeface="Times New Roman"/>
              </a:rPr>
              <a:t>reconcile</a:t>
            </a:r>
            <a:r>
              <a:rPr lang="en-US" sz="2400" dirty="0">
                <a:solidFill>
                  <a:schemeClr val="dk1"/>
                </a:solidFill>
                <a:latin typeface="Times New Roman"/>
                <a:ea typeface="Times New Roman"/>
                <a:cs typeface="Times New Roman"/>
                <a:sym typeface="Times New Roman"/>
              </a:rPr>
              <a:t> the estimates</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a:t>
            </a:r>
          </a:p>
        </p:txBody>
      </p:sp>
      <p:sp>
        <p:nvSpPr>
          <p:cNvPr id="3" name="Content Placeholder 2"/>
          <p:cNvSpPr>
            <a:spLocks noGrp="1"/>
          </p:cNvSpPr>
          <p:nvPr>
            <p:ph idx="1"/>
          </p:nvPr>
        </p:nvSpPr>
        <p:spPr/>
        <p:txBody>
          <a:bodyPr>
            <a:normAutofit/>
          </a:bodyPr>
          <a:lstStyle/>
          <a:p>
            <a:r>
              <a:rPr lang="en-IN" dirty="0"/>
              <a:t>The total estimated effort for the CAD software ranges from </a:t>
            </a:r>
            <a:r>
              <a:rPr lang="en-IN" dirty="0">
                <a:solidFill>
                  <a:srgbClr val="FF0000"/>
                </a:solidFill>
              </a:rPr>
              <a:t>a low of 46 person-months (derived using a process-based estimation approach</a:t>
            </a:r>
            <a:r>
              <a:rPr lang="en-IN" dirty="0"/>
              <a:t>) to a </a:t>
            </a:r>
            <a:r>
              <a:rPr lang="en-IN" dirty="0">
                <a:solidFill>
                  <a:srgbClr val="FF0000"/>
                </a:solidFill>
              </a:rPr>
              <a:t>high of 68 person-months (derived with use-case estimation)</a:t>
            </a:r>
          </a:p>
          <a:p>
            <a:r>
              <a:rPr lang="en-IN" dirty="0"/>
              <a:t>The average estimate (using all four approaches) is 56 person-months.</a:t>
            </a:r>
          </a:p>
          <a:p>
            <a:r>
              <a:rPr lang="en-IN" dirty="0"/>
              <a:t>The </a:t>
            </a:r>
            <a:r>
              <a:rPr lang="en-IN" dirty="0">
                <a:solidFill>
                  <a:srgbClr val="FF0000"/>
                </a:solidFill>
              </a:rPr>
              <a:t>variation</a:t>
            </a:r>
            <a:r>
              <a:rPr lang="en-IN" dirty="0"/>
              <a:t> from the average estimate is </a:t>
            </a:r>
            <a:r>
              <a:rPr lang="en-IN" dirty="0">
                <a:solidFill>
                  <a:srgbClr val="FF0000"/>
                </a:solidFill>
              </a:rPr>
              <a:t>approximately 18 percent on the low side and 21 percent on the high side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9"/>
          <p:cNvSpPr txBox="1"/>
          <p:nvPr/>
        </p:nvSpPr>
        <p:spPr>
          <a:xfrm>
            <a:off x="9697973" y="6276543"/>
            <a:ext cx="205740" cy="228268"/>
          </a:xfrm>
          <a:prstGeom prst="rect">
            <a:avLst/>
          </a:prstGeom>
          <a:noFill/>
          <a:ln>
            <a:noFill/>
          </a:ln>
        </p:spPr>
        <p:txBody>
          <a:bodyPr spcFirstLastPara="1" wrap="square" lIns="0" tIns="12700" rIns="0" bIns="0" anchor="t" anchorCtr="0">
            <a:spAutoFit/>
          </a:bodyPr>
          <a:lstStyle/>
          <a:p>
            <a:pPr marL="12700"/>
            <a:r>
              <a:rPr lang="en-US" sz="1400">
                <a:solidFill>
                  <a:schemeClr val="dk1"/>
                </a:solidFill>
                <a:latin typeface="Times New Roman"/>
                <a:ea typeface="Times New Roman"/>
                <a:cs typeface="Times New Roman"/>
                <a:sym typeface="Times New Roman"/>
              </a:rPr>
              <a:t>32</a:t>
            </a:r>
            <a:endParaRPr sz="1400">
              <a:solidFill>
                <a:schemeClr val="dk1"/>
              </a:solidFill>
              <a:latin typeface="Times New Roman"/>
              <a:ea typeface="Times New Roman"/>
              <a:cs typeface="Times New Roman"/>
              <a:sym typeface="Times New Roman"/>
            </a:endParaRPr>
          </a:p>
        </p:txBody>
      </p:sp>
      <p:sp>
        <p:nvSpPr>
          <p:cNvPr id="325" name="Google Shape;325;p29"/>
          <p:cNvSpPr txBox="1">
            <a:spLocks noGrp="1"/>
          </p:cNvSpPr>
          <p:nvPr>
            <p:ph type="title"/>
          </p:nvPr>
        </p:nvSpPr>
        <p:spPr>
          <a:xfrm>
            <a:off x="1828800" y="861784"/>
            <a:ext cx="6629400" cy="690564"/>
          </a:xfrm>
          <a:prstGeom prst="rect">
            <a:avLst/>
          </a:prstGeom>
          <a:noFill/>
          <a:ln>
            <a:noFill/>
          </a:ln>
        </p:spPr>
        <p:txBody>
          <a:bodyPr spcFirstLastPara="1" vert="horz" wrap="square" lIns="0" tIns="13325" rIns="0" bIns="0" rtlCol="0" anchor="b" anchorCtr="0">
            <a:spAutoFit/>
          </a:bodyPr>
          <a:lstStyle/>
          <a:p>
            <a:pPr marL="12700">
              <a:lnSpc>
                <a:spcPct val="100000"/>
              </a:lnSpc>
              <a:spcBef>
                <a:spcPts val="0"/>
              </a:spcBef>
              <a:buClr>
                <a:schemeClr val="dk2"/>
              </a:buClr>
              <a:buSzPts val="5000"/>
            </a:pPr>
            <a:r>
              <a:rPr lang="en-US" dirty="0"/>
              <a:t>Empirical Estimation Models</a:t>
            </a:r>
            <a:endParaRPr/>
          </a:p>
        </p:txBody>
      </p:sp>
      <p:sp>
        <p:nvSpPr>
          <p:cNvPr id="326" name="Google Shape;326;p29"/>
          <p:cNvSpPr txBox="1"/>
          <p:nvPr/>
        </p:nvSpPr>
        <p:spPr>
          <a:xfrm>
            <a:off x="2288541" y="1851406"/>
            <a:ext cx="7477759" cy="3537585"/>
          </a:xfrm>
          <a:prstGeom prst="rect">
            <a:avLst/>
          </a:prstGeom>
          <a:noFill/>
          <a:ln>
            <a:noFill/>
          </a:ln>
        </p:spPr>
        <p:txBody>
          <a:bodyPr spcFirstLastPara="1" wrap="square" lIns="0" tIns="12700" rIns="0" bIns="0" anchor="t" anchorCtr="0">
            <a:spAutoFit/>
          </a:bodyPr>
          <a:lstStyle/>
          <a:p>
            <a:pPr marL="355600" marR="112395" indent="-343535">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Estimation models for computer software use </a:t>
            </a:r>
            <a:r>
              <a:rPr lang="en-US" sz="2400" u="sng" dirty="0">
                <a:solidFill>
                  <a:schemeClr val="dk1"/>
                </a:solidFill>
                <a:latin typeface="Times New Roman"/>
                <a:ea typeface="Times New Roman"/>
                <a:cs typeface="Times New Roman"/>
                <a:sym typeface="Times New Roman"/>
              </a:rPr>
              <a:t>empirically  derived formulas</a:t>
            </a:r>
            <a:r>
              <a:rPr lang="en-US" sz="2400" dirty="0">
                <a:solidFill>
                  <a:schemeClr val="dk1"/>
                </a:solidFill>
                <a:latin typeface="Times New Roman"/>
                <a:ea typeface="Times New Roman"/>
                <a:cs typeface="Times New Roman"/>
                <a:sym typeface="Times New Roman"/>
              </a:rPr>
              <a:t> to predict effort as a function of LOC  (line of code) or FP(function point)</a:t>
            </a:r>
            <a:endParaRPr sz="2400">
              <a:solidFill>
                <a:schemeClr val="dk1"/>
              </a:solidFill>
              <a:latin typeface="Times New Roman"/>
              <a:ea typeface="Times New Roman"/>
              <a:cs typeface="Times New Roman"/>
              <a:sym typeface="Times New Roman"/>
            </a:endParaRPr>
          </a:p>
          <a:p>
            <a:pPr marL="355600" marR="5080" indent="-343535">
              <a:spcBef>
                <a:spcPts val="580"/>
              </a:spcBef>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Resultant values computed for LOC or FP are entered into  an </a:t>
            </a:r>
            <a:r>
              <a:rPr lang="en-US" sz="2400" u="sng" dirty="0">
                <a:solidFill>
                  <a:schemeClr val="dk1"/>
                </a:solidFill>
                <a:latin typeface="Times New Roman"/>
                <a:ea typeface="Times New Roman"/>
                <a:cs typeface="Times New Roman"/>
                <a:sym typeface="Times New Roman"/>
              </a:rPr>
              <a:t>estimation model</a:t>
            </a:r>
            <a:endParaRPr sz="2400">
              <a:solidFill>
                <a:schemeClr val="dk1"/>
              </a:solidFill>
              <a:latin typeface="Times New Roman"/>
              <a:ea typeface="Times New Roman"/>
              <a:cs typeface="Times New Roman"/>
              <a:sym typeface="Times New Roman"/>
            </a:endParaRPr>
          </a:p>
          <a:p>
            <a:pPr marL="355600" indent="-343535">
              <a:spcBef>
                <a:spcPts val="575"/>
              </a:spcBef>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The empirical data for these models are derived from a</a:t>
            </a:r>
            <a:endParaRPr sz="2400">
              <a:solidFill>
                <a:schemeClr val="dk1"/>
              </a:solidFill>
              <a:latin typeface="Times New Roman"/>
              <a:ea typeface="Times New Roman"/>
              <a:cs typeface="Times New Roman"/>
              <a:sym typeface="Times New Roman"/>
            </a:endParaRPr>
          </a:p>
          <a:p>
            <a:pPr marL="355600"/>
            <a:r>
              <a:rPr lang="en-US" sz="2400" dirty="0">
                <a:solidFill>
                  <a:schemeClr val="dk1"/>
                </a:solidFill>
                <a:latin typeface="Times New Roman"/>
                <a:ea typeface="Times New Roman"/>
                <a:cs typeface="Times New Roman"/>
                <a:sym typeface="Times New Roman"/>
              </a:rPr>
              <a:t>limited </a:t>
            </a:r>
            <a:r>
              <a:rPr lang="en-US" sz="2400" u="sng" dirty="0">
                <a:solidFill>
                  <a:schemeClr val="dk1"/>
                </a:solidFill>
                <a:latin typeface="Times New Roman"/>
                <a:ea typeface="Times New Roman"/>
                <a:cs typeface="Times New Roman"/>
                <a:sym typeface="Times New Roman"/>
              </a:rPr>
              <a:t>sample of projects</a:t>
            </a:r>
            <a:endParaRPr sz="2400">
              <a:solidFill>
                <a:schemeClr val="dk1"/>
              </a:solidFill>
              <a:latin typeface="Times New Roman"/>
              <a:ea typeface="Times New Roman"/>
              <a:cs typeface="Times New Roman"/>
              <a:sym typeface="Times New Roman"/>
            </a:endParaRPr>
          </a:p>
          <a:p>
            <a:pPr marL="756285" marR="722630" indent="-287019">
              <a:spcBef>
                <a:spcPts val="575"/>
              </a:spcBef>
            </a:pPr>
            <a:r>
              <a:rPr lang="en-US" sz="2400" dirty="0">
                <a:solidFill>
                  <a:schemeClr val="dk1"/>
                </a:solidFill>
                <a:latin typeface="Times New Roman"/>
                <a:ea typeface="Times New Roman"/>
                <a:cs typeface="Times New Roman"/>
                <a:sym typeface="Times New Roman"/>
              </a:rPr>
              <a:t>–	Consequently, the models should be calibrated to  reflect local software development conditions</a:t>
            </a:r>
            <a:endParaRPr sz="2400">
              <a:solidFill>
                <a:schemeClr val="dk1"/>
              </a:solidFill>
              <a:latin typeface="Times New Roman"/>
              <a:ea typeface="Times New Roman"/>
              <a:cs typeface="Times New Roman"/>
              <a:sym typeface="Times New Roman"/>
            </a:endParaRPr>
          </a:p>
        </p:txBody>
      </p:sp>
      <p:pic>
        <p:nvPicPr>
          <p:cNvPr id="327" name="Google Shape;327;p29"/>
          <p:cNvPicPr preferRelativeResize="0"/>
          <p:nvPr/>
        </p:nvPicPr>
        <p:blipFill rotWithShape="1">
          <a:blip r:embed="rId3">
            <a:alphaModFix/>
          </a:blip>
          <a:srcRect/>
          <a:stretch/>
        </p:blipFill>
        <p:spPr>
          <a:xfrm>
            <a:off x="2095473" y="5357826"/>
            <a:ext cx="8201025" cy="1066800"/>
          </a:xfrm>
          <a:prstGeom prst="rect">
            <a:avLst/>
          </a:prstGeom>
          <a:noFill/>
          <a:ln>
            <a:noFill/>
          </a:ln>
        </p:spPr>
      </p:pic>
      <p:sp>
        <p:nvSpPr>
          <p:cNvPr id="328" name="Google Shape;328;p29"/>
          <p:cNvSpPr/>
          <p:nvPr/>
        </p:nvSpPr>
        <p:spPr>
          <a:xfrm flipV="1">
            <a:off x="6453190" y="6143644"/>
            <a:ext cx="3429000" cy="261918"/>
          </a:xfrm>
          <a:prstGeom prst="rect">
            <a:avLst/>
          </a:prstGeom>
          <a:solidFill>
            <a:srgbClr val="FFFFFF"/>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onstantia"/>
              <a:ea typeface="Constantia"/>
              <a:cs typeface="Constantia"/>
              <a:sym typeface="Constanti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0"/>
          <p:cNvSpPr txBox="1">
            <a:spLocks noGrp="1"/>
          </p:cNvSpPr>
          <p:nvPr>
            <p:ph type="title"/>
          </p:nvPr>
        </p:nvSpPr>
        <p:spPr>
          <a:xfrm>
            <a:off x="1981200" y="704088"/>
            <a:ext cx="8229600" cy="1143000"/>
          </a:xfrm>
          <a:prstGeom prst="rect">
            <a:avLst/>
          </a:prstGeom>
          <a:noFill/>
          <a:ln>
            <a:noFill/>
          </a:ln>
        </p:spPr>
        <p:txBody>
          <a:bodyPr spcFirstLastPara="1" vert="horz" wrap="square" lIns="0" tIns="45700" rIns="0" bIns="0" rtlCol="0" anchor="b" anchorCtr="0">
            <a:normAutofit/>
          </a:bodyPr>
          <a:lstStyle/>
          <a:p>
            <a:pPr>
              <a:spcBef>
                <a:spcPts val="0"/>
              </a:spcBef>
              <a:buClr>
                <a:schemeClr val="dk2"/>
              </a:buClr>
              <a:buSzPts val="5000"/>
            </a:pPr>
            <a:endParaRPr/>
          </a:p>
        </p:txBody>
      </p:sp>
      <p:pic>
        <p:nvPicPr>
          <p:cNvPr id="334" name="Google Shape;334;p30"/>
          <p:cNvPicPr preferRelativeResize="0">
            <a:picLocks noGrp="1"/>
          </p:cNvPicPr>
          <p:nvPr>
            <p:ph type="body" idx="1"/>
          </p:nvPr>
        </p:nvPicPr>
        <p:blipFill rotWithShape="1">
          <a:blip r:embed="rId3">
            <a:alphaModFix/>
          </a:blip>
          <a:srcRect/>
          <a:stretch/>
        </p:blipFill>
        <p:spPr>
          <a:xfrm>
            <a:off x="1809720" y="990600"/>
            <a:ext cx="8343930" cy="543879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1"/>
          <p:cNvSpPr txBox="1"/>
          <p:nvPr/>
        </p:nvSpPr>
        <p:spPr>
          <a:xfrm>
            <a:off x="9697973" y="6276543"/>
            <a:ext cx="205740" cy="228268"/>
          </a:xfrm>
          <a:prstGeom prst="rect">
            <a:avLst/>
          </a:prstGeom>
          <a:noFill/>
          <a:ln>
            <a:noFill/>
          </a:ln>
        </p:spPr>
        <p:txBody>
          <a:bodyPr spcFirstLastPara="1" wrap="square" lIns="0" tIns="12700" rIns="0" bIns="0" anchor="t" anchorCtr="0">
            <a:spAutoFit/>
          </a:bodyPr>
          <a:lstStyle/>
          <a:p>
            <a:pPr marL="12700"/>
            <a:r>
              <a:rPr lang="en-US" sz="1400">
                <a:solidFill>
                  <a:schemeClr val="dk1"/>
                </a:solidFill>
                <a:latin typeface="Times New Roman"/>
                <a:ea typeface="Times New Roman"/>
                <a:cs typeface="Times New Roman"/>
                <a:sym typeface="Times New Roman"/>
              </a:rPr>
              <a:t>33</a:t>
            </a:r>
            <a:endParaRPr sz="1400">
              <a:solidFill>
                <a:schemeClr val="dk1"/>
              </a:solidFill>
              <a:latin typeface="Times New Roman"/>
              <a:ea typeface="Times New Roman"/>
              <a:cs typeface="Times New Roman"/>
              <a:sym typeface="Times New Roman"/>
            </a:endParaRPr>
          </a:p>
        </p:txBody>
      </p:sp>
      <p:sp>
        <p:nvSpPr>
          <p:cNvPr id="340" name="Google Shape;340;p31"/>
          <p:cNvSpPr txBox="1">
            <a:spLocks noGrp="1"/>
          </p:cNvSpPr>
          <p:nvPr>
            <p:ph type="title"/>
          </p:nvPr>
        </p:nvSpPr>
        <p:spPr>
          <a:xfrm>
            <a:off x="1905000" y="473343"/>
            <a:ext cx="6118606" cy="690564"/>
          </a:xfrm>
          <a:prstGeom prst="rect">
            <a:avLst/>
          </a:prstGeom>
          <a:noFill/>
          <a:ln>
            <a:noFill/>
          </a:ln>
        </p:spPr>
        <p:txBody>
          <a:bodyPr spcFirstLastPara="1" vert="horz" wrap="square" lIns="0" tIns="13325" rIns="0" bIns="0" rtlCol="0" anchor="b" anchorCtr="0">
            <a:spAutoFit/>
          </a:bodyPr>
          <a:lstStyle/>
          <a:p>
            <a:pPr marL="12700">
              <a:lnSpc>
                <a:spcPct val="100000"/>
              </a:lnSpc>
              <a:spcBef>
                <a:spcPts val="0"/>
              </a:spcBef>
              <a:buClr>
                <a:schemeClr val="dk2"/>
              </a:buClr>
              <a:buSzPts val="5000"/>
            </a:pPr>
            <a:r>
              <a:rPr lang="en-US"/>
              <a:t>COCOMO</a:t>
            </a:r>
            <a:endParaRPr/>
          </a:p>
        </p:txBody>
      </p:sp>
      <p:sp>
        <p:nvSpPr>
          <p:cNvPr id="341" name="Google Shape;341;p31"/>
          <p:cNvSpPr txBox="1"/>
          <p:nvPr/>
        </p:nvSpPr>
        <p:spPr>
          <a:xfrm>
            <a:off x="1809720" y="1321055"/>
            <a:ext cx="8501122" cy="4978907"/>
          </a:xfrm>
          <a:prstGeom prst="rect">
            <a:avLst/>
          </a:prstGeom>
          <a:noFill/>
          <a:ln>
            <a:noFill/>
          </a:ln>
        </p:spPr>
        <p:txBody>
          <a:bodyPr spcFirstLastPara="1" wrap="square" lIns="0" tIns="48875" rIns="0" bIns="0" anchor="t" anchorCtr="0">
            <a:spAutoFit/>
          </a:bodyPr>
          <a:lstStyle/>
          <a:p>
            <a:pPr marL="355600" indent="-343535">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Stands for </a:t>
            </a:r>
            <a:r>
              <a:rPr lang="en-US" sz="2400" dirty="0">
                <a:solidFill>
                  <a:srgbClr val="FF0000"/>
                </a:solidFill>
                <a:latin typeface="Times New Roman"/>
                <a:ea typeface="Times New Roman"/>
                <a:cs typeface="Times New Roman"/>
                <a:sym typeface="Times New Roman"/>
              </a:rPr>
              <a:t>Co</a:t>
            </a:r>
            <a:r>
              <a:rPr lang="en-US" sz="2400" dirty="0">
                <a:solidFill>
                  <a:schemeClr val="dk1"/>
                </a:solidFill>
                <a:latin typeface="Times New Roman"/>
                <a:ea typeface="Times New Roman"/>
                <a:cs typeface="Times New Roman"/>
                <a:sym typeface="Times New Roman"/>
              </a:rPr>
              <a:t>nstructive </a:t>
            </a:r>
            <a:r>
              <a:rPr lang="en-US" sz="2400" dirty="0">
                <a:solidFill>
                  <a:srgbClr val="FF0000"/>
                </a:solidFill>
                <a:latin typeface="Times New Roman"/>
                <a:ea typeface="Times New Roman"/>
                <a:cs typeface="Times New Roman"/>
                <a:sym typeface="Times New Roman"/>
              </a:rPr>
              <a:t>Co</a:t>
            </a:r>
            <a:r>
              <a:rPr lang="en-US" sz="2400" dirty="0">
                <a:solidFill>
                  <a:schemeClr val="dk1"/>
                </a:solidFill>
                <a:latin typeface="Times New Roman"/>
                <a:ea typeface="Times New Roman"/>
                <a:cs typeface="Times New Roman"/>
                <a:sym typeface="Times New Roman"/>
              </a:rPr>
              <a:t>st </a:t>
            </a:r>
            <a:r>
              <a:rPr lang="en-US" sz="2400" dirty="0">
                <a:solidFill>
                  <a:srgbClr val="FF0000"/>
                </a:solidFill>
                <a:latin typeface="Times New Roman"/>
                <a:ea typeface="Times New Roman"/>
                <a:cs typeface="Times New Roman"/>
                <a:sym typeface="Times New Roman"/>
              </a:rPr>
              <a:t>Mo</a:t>
            </a:r>
            <a:r>
              <a:rPr lang="en-US" sz="2400" dirty="0">
                <a:solidFill>
                  <a:schemeClr val="dk1"/>
                </a:solidFill>
                <a:latin typeface="Times New Roman"/>
                <a:ea typeface="Times New Roman"/>
                <a:cs typeface="Times New Roman"/>
                <a:sym typeface="Times New Roman"/>
              </a:rPr>
              <a:t>del</a:t>
            </a:r>
            <a:endParaRPr sz="2400">
              <a:solidFill>
                <a:schemeClr val="dk1"/>
              </a:solidFill>
              <a:latin typeface="Times New Roman"/>
              <a:ea typeface="Times New Roman"/>
              <a:cs typeface="Times New Roman"/>
              <a:sym typeface="Times New Roman"/>
            </a:endParaRPr>
          </a:p>
          <a:p>
            <a:pPr marL="355600" marR="72390" indent="-343535">
              <a:lnSpc>
                <a:spcPct val="108333"/>
              </a:lnSpc>
              <a:spcBef>
                <a:spcPts val="610"/>
              </a:spcBef>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Introduced by Barry Boehm in 1981 in his book “Software  Engineering Economics”</a:t>
            </a:r>
            <a:endParaRPr sz="2400">
              <a:solidFill>
                <a:schemeClr val="dk1"/>
              </a:solidFill>
              <a:latin typeface="Times New Roman"/>
              <a:ea typeface="Times New Roman"/>
              <a:cs typeface="Times New Roman"/>
              <a:sym typeface="Times New Roman"/>
            </a:endParaRPr>
          </a:p>
          <a:p>
            <a:pPr marL="355600" marR="5080" indent="-343535">
              <a:lnSpc>
                <a:spcPct val="107916"/>
              </a:lnSpc>
              <a:spcBef>
                <a:spcPts val="570"/>
              </a:spcBef>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Became one of the well-known and widely-used estimation  models in the industry</a:t>
            </a:r>
            <a:endParaRPr sz="2400">
              <a:solidFill>
                <a:schemeClr val="dk1"/>
              </a:solidFill>
              <a:latin typeface="Times New Roman"/>
              <a:ea typeface="Times New Roman"/>
              <a:cs typeface="Times New Roman"/>
              <a:sym typeface="Times New Roman"/>
            </a:endParaRPr>
          </a:p>
          <a:p>
            <a:pPr marL="355600" marR="804545" indent="-343535">
              <a:lnSpc>
                <a:spcPct val="107916"/>
              </a:lnSpc>
              <a:spcBef>
                <a:spcPts val="580"/>
              </a:spcBef>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It has evolved into a more comprehensive estimation  model called COCOMO II</a:t>
            </a:r>
            <a:endParaRPr sz="2400">
              <a:solidFill>
                <a:schemeClr val="dk1"/>
              </a:solidFill>
              <a:latin typeface="Times New Roman"/>
              <a:ea typeface="Times New Roman"/>
              <a:cs typeface="Times New Roman"/>
              <a:sym typeface="Times New Roman"/>
            </a:endParaRPr>
          </a:p>
          <a:p>
            <a:pPr marL="355600" marR="506730" indent="-343535">
              <a:lnSpc>
                <a:spcPct val="107916"/>
              </a:lnSpc>
              <a:spcBef>
                <a:spcPts val="580"/>
              </a:spcBef>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COCOMO II is actually a hierarchy of three estimation  models</a:t>
            </a:r>
            <a:endParaRPr sz="2400">
              <a:solidFill>
                <a:schemeClr val="dk1"/>
              </a:solidFill>
              <a:latin typeface="Times New Roman"/>
              <a:ea typeface="Times New Roman"/>
              <a:cs typeface="Times New Roman"/>
              <a:sym typeface="Times New Roman"/>
            </a:endParaRPr>
          </a:p>
          <a:p>
            <a:pPr marL="355600" marR="485775" indent="-343535">
              <a:lnSpc>
                <a:spcPct val="90000"/>
              </a:lnSpc>
              <a:spcBef>
                <a:spcPts val="540"/>
              </a:spcBef>
              <a:buClr>
                <a:schemeClr val="dk1"/>
              </a:buClr>
              <a:buSzPts val="2400"/>
              <a:buFont typeface="Times New Roman"/>
              <a:buChar char="•"/>
            </a:pPr>
            <a:r>
              <a:rPr lang="en-US" sz="2400" dirty="0">
                <a:solidFill>
                  <a:schemeClr val="dk1"/>
                </a:solidFill>
                <a:latin typeface="Times New Roman"/>
                <a:ea typeface="Times New Roman"/>
                <a:cs typeface="Times New Roman"/>
                <a:sym typeface="Times New Roman"/>
              </a:rPr>
              <a:t>As with all estimation models, it </a:t>
            </a:r>
            <a:r>
              <a:rPr lang="en-US" sz="2400" u="sng" dirty="0">
                <a:solidFill>
                  <a:schemeClr val="dk1"/>
                </a:solidFill>
                <a:latin typeface="Times New Roman"/>
                <a:ea typeface="Times New Roman"/>
                <a:cs typeface="Times New Roman"/>
                <a:sym typeface="Times New Roman"/>
              </a:rPr>
              <a:t>requires sizing  information</a:t>
            </a:r>
            <a:r>
              <a:rPr lang="en-US" sz="2400" dirty="0">
                <a:solidFill>
                  <a:schemeClr val="dk1"/>
                </a:solidFill>
                <a:latin typeface="Times New Roman"/>
                <a:ea typeface="Times New Roman"/>
                <a:cs typeface="Times New Roman"/>
                <a:sym typeface="Times New Roman"/>
              </a:rPr>
              <a:t> and accepts it in three forms: object points,  function points, and lines of source code</a:t>
            </a:r>
            <a:endParaRPr sz="2400">
              <a:solidFill>
                <a:schemeClr val="dk1"/>
              </a:solidFill>
              <a:latin typeface="Times New Roman"/>
              <a:ea typeface="Times New Roman"/>
              <a:cs typeface="Times New Roman"/>
              <a:sym typeface="Times New Roman"/>
            </a:endParaRPr>
          </a:p>
        </p:txBody>
      </p:sp>
      <p:sp>
        <p:nvSpPr>
          <p:cNvPr id="342" name="Google Shape;342;p31"/>
          <p:cNvSpPr txBox="1"/>
          <p:nvPr/>
        </p:nvSpPr>
        <p:spPr>
          <a:xfrm>
            <a:off x="5184775" y="6352744"/>
            <a:ext cx="1690370" cy="258389"/>
          </a:xfrm>
          <a:prstGeom prst="rect">
            <a:avLst/>
          </a:prstGeom>
          <a:noFill/>
          <a:ln>
            <a:noFill/>
          </a:ln>
        </p:spPr>
        <p:txBody>
          <a:bodyPr spcFirstLastPara="1" wrap="square" lIns="0" tIns="12050" rIns="0" bIns="0" anchor="t" anchorCtr="0">
            <a:spAutoFit/>
          </a:bodyPr>
          <a:lstStyle/>
          <a:p>
            <a:pPr marL="12700"/>
            <a:r>
              <a:rPr lang="en-US" sz="1600">
                <a:solidFill>
                  <a:schemeClr val="dk1"/>
                </a:solidFill>
                <a:latin typeface="Times New Roman"/>
                <a:ea typeface="Times New Roman"/>
                <a:cs typeface="Times New Roman"/>
                <a:sym typeface="Times New Roman"/>
              </a:rPr>
              <a:t>(More on next slide)</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2"/>
          <p:cNvSpPr txBox="1">
            <a:spLocks noGrp="1"/>
          </p:cNvSpPr>
          <p:nvPr>
            <p:ph type="title"/>
          </p:nvPr>
        </p:nvSpPr>
        <p:spPr>
          <a:xfrm>
            <a:off x="1809720" y="285728"/>
            <a:ext cx="8229600" cy="762000"/>
          </a:xfrm>
          <a:prstGeom prst="rect">
            <a:avLst/>
          </a:prstGeom>
          <a:noFill/>
          <a:ln>
            <a:noFill/>
          </a:ln>
        </p:spPr>
        <p:txBody>
          <a:bodyPr spcFirstLastPara="1" vert="horz" wrap="square" lIns="0" tIns="45700" rIns="0" bIns="0" rtlCol="0" anchor="b" anchorCtr="0">
            <a:normAutofit/>
          </a:bodyPr>
          <a:lstStyle/>
          <a:p>
            <a:pPr>
              <a:spcBef>
                <a:spcPts val="0"/>
              </a:spcBef>
              <a:buClr>
                <a:schemeClr val="dk2"/>
              </a:buClr>
              <a:buSzPts val="4500"/>
            </a:pPr>
            <a:r>
              <a:rPr lang="en-US" sz="4500" dirty="0"/>
              <a:t>COCOMO –II </a:t>
            </a:r>
            <a:endParaRPr sz="4500"/>
          </a:p>
        </p:txBody>
      </p:sp>
      <p:sp>
        <p:nvSpPr>
          <p:cNvPr id="348" name="Google Shape;348;p32"/>
          <p:cNvSpPr txBox="1">
            <a:spLocks noGrp="1"/>
          </p:cNvSpPr>
          <p:nvPr>
            <p:ph type="body" idx="1"/>
          </p:nvPr>
        </p:nvSpPr>
        <p:spPr>
          <a:xfrm>
            <a:off x="1981200" y="914400"/>
            <a:ext cx="8229600" cy="5638800"/>
          </a:xfrm>
          <a:prstGeom prst="rect">
            <a:avLst/>
          </a:prstGeom>
          <a:noFill/>
          <a:ln>
            <a:noFill/>
          </a:ln>
        </p:spPr>
        <p:txBody>
          <a:bodyPr spcFirstLastPara="1" vert="horz" wrap="square" lIns="91425" tIns="45700" rIns="91425" bIns="45700" rtlCol="0" anchor="t" anchorCtr="0">
            <a:normAutofit/>
          </a:bodyPr>
          <a:lstStyle/>
          <a:p>
            <a:pPr marL="274320" indent="-274320">
              <a:spcBef>
                <a:spcPts val="0"/>
              </a:spcBef>
              <a:buSzPts val="2285"/>
              <a:buChar char="⚫"/>
            </a:pPr>
            <a:r>
              <a:rPr lang="en-US" sz="2405" dirty="0"/>
              <a:t>uses object points</a:t>
            </a:r>
            <a:endParaRPr/>
          </a:p>
          <a:p>
            <a:pPr marL="274320" indent="-274320">
              <a:spcBef>
                <a:spcPts val="481"/>
              </a:spcBef>
              <a:buSzPts val="2285"/>
              <a:buChar char="⚫"/>
            </a:pPr>
            <a:r>
              <a:rPr lang="en-US" sz="2405" i="1" dirty="0"/>
              <a:t>object point </a:t>
            </a:r>
            <a:r>
              <a:rPr lang="en-US" sz="2405" i="1" dirty="0">
                <a:solidFill>
                  <a:srgbClr val="FF0000"/>
                </a:solidFill>
              </a:rPr>
              <a:t>is an indirect software measure that is computed </a:t>
            </a:r>
            <a:r>
              <a:rPr lang="en-US" sz="2405" dirty="0">
                <a:solidFill>
                  <a:srgbClr val="FF0000"/>
                </a:solidFill>
              </a:rPr>
              <a:t>using counts of the number of (1) screens (at the user interface), (2) reports, and (3) components likely to be required to build the application</a:t>
            </a:r>
            <a:r>
              <a:rPr lang="en-US" sz="2405" dirty="0"/>
              <a:t>.</a:t>
            </a:r>
            <a:endParaRPr/>
          </a:p>
          <a:p>
            <a:pPr marL="274320" indent="-274320">
              <a:spcBef>
                <a:spcPts val="481"/>
              </a:spcBef>
              <a:buSzPts val="2285"/>
              <a:buChar char="⚫"/>
            </a:pPr>
            <a:r>
              <a:rPr lang="en-US" sz="2405" dirty="0"/>
              <a:t>Each object instance (e.g., a screen or report) is classified into one of three complexity levels </a:t>
            </a:r>
            <a:r>
              <a:rPr lang="en-US" sz="2405" dirty="0">
                <a:solidFill>
                  <a:srgbClr val="FF0000"/>
                </a:solidFill>
              </a:rPr>
              <a:t>(i.e., simple, medium, or difficult) using criteria suggested by Boehm</a:t>
            </a:r>
            <a:endParaRPr>
              <a:solidFill>
                <a:srgbClr val="FF0000"/>
              </a:solidFill>
            </a:endParaRPr>
          </a:p>
          <a:p>
            <a:pPr marL="274320" indent="-274320">
              <a:spcBef>
                <a:spcPts val="481"/>
              </a:spcBef>
              <a:buSzPts val="2285"/>
              <a:buChar char="⚫"/>
            </a:pPr>
            <a:r>
              <a:rPr lang="en-US" sz="2405" dirty="0"/>
              <a:t>Once complexity is determined, the number of screens, reports, and components are weighted according to the table illustrated</a:t>
            </a:r>
            <a:endParaRPr/>
          </a:p>
          <a:p>
            <a:pPr marL="274320" indent="-274320">
              <a:spcBef>
                <a:spcPts val="481"/>
              </a:spcBef>
              <a:buSzPts val="2285"/>
              <a:buChar char="⚫"/>
            </a:pPr>
            <a:r>
              <a:rPr lang="en-US" sz="2405" dirty="0"/>
              <a:t>The </a:t>
            </a:r>
            <a:r>
              <a:rPr lang="en-US" sz="2405" dirty="0">
                <a:solidFill>
                  <a:srgbClr val="FF0000"/>
                </a:solidFill>
              </a:rPr>
              <a:t>object point count is then determined by multiplying the original number of object instances by the weighting factor  and summing to obtain a total object point count</a:t>
            </a:r>
            <a:endParaRPr sz="2405">
              <a:solidFill>
                <a:srgbClr val="FF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101378" name="Picture 2"/>
          <p:cNvPicPr>
            <a:picLocks noChangeAspect="1" noChangeArrowheads="1"/>
          </p:cNvPicPr>
          <p:nvPr/>
        </p:nvPicPr>
        <p:blipFill>
          <a:blip r:embed="rId2"/>
          <a:srcRect/>
          <a:stretch>
            <a:fillRect/>
          </a:stretch>
        </p:blipFill>
        <p:spPr bwMode="auto">
          <a:xfrm>
            <a:off x="1524000" y="0"/>
            <a:ext cx="8929718" cy="3429024"/>
          </a:xfrm>
          <a:prstGeom prst="rect">
            <a:avLst/>
          </a:prstGeom>
          <a:noFill/>
          <a:ln w="9525">
            <a:noFill/>
            <a:miter lim="800000"/>
            <a:headEnd/>
            <a:tailEnd/>
          </a:ln>
          <a:effectLst/>
        </p:spPr>
      </p:pic>
      <p:pic>
        <p:nvPicPr>
          <p:cNvPr id="101380" name="Picture 4"/>
          <p:cNvPicPr>
            <a:picLocks noChangeAspect="1" noChangeArrowheads="1"/>
          </p:cNvPicPr>
          <p:nvPr/>
        </p:nvPicPr>
        <p:blipFill>
          <a:blip r:embed="rId3"/>
          <a:srcRect/>
          <a:stretch>
            <a:fillRect/>
          </a:stretch>
        </p:blipFill>
        <p:spPr bwMode="auto">
          <a:xfrm>
            <a:off x="1524000" y="3571876"/>
            <a:ext cx="9144000" cy="2928958"/>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noChangeArrowheads="1"/>
          </p:cNvPicPr>
          <p:nvPr/>
        </p:nvPicPr>
        <p:blipFill>
          <a:blip r:embed="rId2"/>
          <a:srcRect/>
          <a:stretch>
            <a:fillRect/>
          </a:stretch>
        </p:blipFill>
        <p:spPr bwMode="auto">
          <a:xfrm>
            <a:off x="1738282" y="1357299"/>
            <a:ext cx="8215338" cy="5272105"/>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28604"/>
            <a:ext cx="8229600" cy="1066800"/>
          </a:xfrm>
        </p:spPr>
        <p:txBody>
          <a:bodyPr>
            <a:normAutofit fontScale="90000"/>
          </a:bodyPr>
          <a:lstStyle/>
          <a:p>
            <a:r>
              <a:rPr lang="fr-FR" dirty="0"/>
              <a:t>FP Technique (</a:t>
            </a:r>
            <a:r>
              <a:rPr lang="fr-FR" dirty="0" err="1"/>
              <a:t>Function</a:t>
            </a:r>
            <a:r>
              <a:rPr lang="fr-FR" dirty="0"/>
              <a:t> Point Technique)</a:t>
            </a:r>
            <a:endParaRPr lang="en-IN" dirty="0"/>
          </a:p>
        </p:txBody>
      </p:sp>
      <p:pic>
        <p:nvPicPr>
          <p:cNvPr id="1026" name="Picture 2"/>
          <p:cNvPicPr>
            <a:picLocks noGrp="1" noChangeAspect="1" noChangeArrowheads="1"/>
          </p:cNvPicPr>
          <p:nvPr>
            <p:ph idx="1"/>
          </p:nvPr>
        </p:nvPicPr>
        <p:blipFill>
          <a:blip r:embed="rId2"/>
          <a:stretch>
            <a:fillRect/>
          </a:stretch>
        </p:blipFill>
        <p:spPr bwMode="auto">
          <a:xfrm>
            <a:off x="1524000" y="1500174"/>
            <a:ext cx="9144000" cy="5170726"/>
          </a:xfrm>
          <a:prstGeom prst="rect">
            <a:avLst/>
          </a:prstGeom>
          <a:noFill/>
          <a:ln w="9525">
            <a:noFill/>
            <a:miter lim="800000"/>
            <a:headEnd/>
            <a:tailEnd/>
          </a:ln>
          <a:effectLst/>
        </p:spPr>
      </p:pic>
    </p:spTree>
    <p:extLst>
      <p:ext uri="{BB962C8B-B14F-4D97-AF65-F5344CB8AC3E}">
        <p14:creationId xmlns:p14="http://schemas.microsoft.com/office/powerpoint/2010/main" xmlns="" val="943252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3"/>
          <p:cNvSpPr txBox="1">
            <a:spLocks noGrp="1"/>
          </p:cNvSpPr>
          <p:nvPr>
            <p:ph type="title"/>
          </p:nvPr>
        </p:nvSpPr>
        <p:spPr>
          <a:xfrm>
            <a:off x="1524000" y="0"/>
            <a:ext cx="8229600" cy="1143000"/>
          </a:xfrm>
          <a:prstGeom prst="rect">
            <a:avLst/>
          </a:prstGeom>
          <a:noFill/>
          <a:ln>
            <a:noFill/>
          </a:ln>
        </p:spPr>
        <p:txBody>
          <a:bodyPr spcFirstLastPara="1" vert="horz" wrap="square" lIns="0" tIns="45700" rIns="0" bIns="0" rtlCol="0" anchor="b" anchorCtr="0">
            <a:normAutofit/>
          </a:bodyPr>
          <a:lstStyle/>
          <a:p>
            <a:pPr>
              <a:spcBef>
                <a:spcPts val="0"/>
              </a:spcBef>
              <a:buClr>
                <a:schemeClr val="dk2"/>
              </a:buClr>
              <a:buSzPts val="5000"/>
            </a:pPr>
            <a:r>
              <a:rPr lang="en-US"/>
              <a:t>COCOMO -II</a:t>
            </a:r>
            <a:endParaRPr/>
          </a:p>
        </p:txBody>
      </p:sp>
      <p:sp>
        <p:nvSpPr>
          <p:cNvPr id="354" name="Google Shape;354;p33"/>
          <p:cNvSpPr txBox="1">
            <a:spLocks noGrp="1"/>
          </p:cNvSpPr>
          <p:nvPr>
            <p:ph type="body" idx="1"/>
          </p:nvPr>
        </p:nvSpPr>
        <p:spPr>
          <a:xfrm>
            <a:off x="1524000" y="1066800"/>
            <a:ext cx="6429388" cy="5257800"/>
          </a:xfrm>
          <a:prstGeom prst="rect">
            <a:avLst/>
          </a:prstGeom>
          <a:noFill/>
          <a:ln>
            <a:noFill/>
          </a:ln>
        </p:spPr>
        <p:txBody>
          <a:bodyPr spcFirstLastPara="1" vert="horz" wrap="square" lIns="91425" tIns="45700" rIns="91425" bIns="45700" rtlCol="0" anchor="t" anchorCtr="0">
            <a:normAutofit fontScale="92500"/>
          </a:bodyPr>
          <a:lstStyle/>
          <a:p>
            <a:pPr marL="274320" indent="-274320">
              <a:spcBef>
                <a:spcPts val="0"/>
              </a:spcBef>
              <a:buSzPts val="2470"/>
              <a:buNone/>
            </a:pPr>
            <a:r>
              <a:rPr lang="en-US" dirty="0"/>
              <a:t>When the software is reused ...then percentage of reuse is estimated and the object point count is adjusted by using the formula</a:t>
            </a:r>
            <a:endParaRPr/>
          </a:p>
          <a:p>
            <a:pPr marL="274320" indent="-274320">
              <a:spcBef>
                <a:spcPts val="520"/>
              </a:spcBef>
              <a:buSzPts val="2470"/>
              <a:buChar char="⚫"/>
            </a:pPr>
            <a:r>
              <a:rPr lang="en-US" dirty="0"/>
              <a:t>NOP =  (object points) X [(100  -  %reuse)/100]</a:t>
            </a:r>
            <a:endParaRPr/>
          </a:p>
          <a:p>
            <a:pPr marL="274320" indent="-274320">
              <a:spcBef>
                <a:spcPts val="520"/>
              </a:spcBef>
              <a:buSzPts val="2470"/>
              <a:buNone/>
            </a:pPr>
            <a:r>
              <a:rPr lang="en-US" dirty="0"/>
              <a:t>where NOP is defined as new object points.</a:t>
            </a:r>
            <a:endParaRPr/>
          </a:p>
          <a:p>
            <a:pPr marL="274320" indent="-274320">
              <a:spcBef>
                <a:spcPts val="520"/>
              </a:spcBef>
              <a:buSzPts val="2470"/>
              <a:buChar char="⚫"/>
            </a:pPr>
            <a:r>
              <a:rPr lang="en-US" dirty="0"/>
              <a:t>To derive an estimate of effort based on the computed NOP value, a “productivity rate” must be derived.</a:t>
            </a:r>
            <a:endParaRPr/>
          </a:p>
          <a:p>
            <a:pPr marL="274320" indent="-117475">
              <a:spcBef>
                <a:spcPts val="520"/>
              </a:spcBef>
              <a:buSzPts val="2470"/>
              <a:buNone/>
            </a:pPr>
            <a:endParaRPr/>
          </a:p>
          <a:p>
            <a:pPr marL="274320" indent="-274320">
              <a:spcBef>
                <a:spcPts val="520"/>
              </a:spcBef>
              <a:buSzPts val="2470"/>
              <a:buChar char="⚫"/>
            </a:pPr>
            <a:r>
              <a:rPr lang="en-US" dirty="0"/>
              <a:t>Once the productivity rate has been determined, an estimate of project effort.</a:t>
            </a:r>
            <a:endParaRPr/>
          </a:p>
          <a:p>
            <a:pPr marL="274320" indent="-117475">
              <a:spcBef>
                <a:spcPts val="520"/>
              </a:spcBef>
              <a:buSzPts val="2470"/>
              <a:buNone/>
            </a:pPr>
            <a:endParaRPr/>
          </a:p>
        </p:txBody>
      </p:sp>
      <p:pic>
        <p:nvPicPr>
          <p:cNvPr id="355" name="Google Shape;355;p33"/>
          <p:cNvPicPr preferRelativeResize="0"/>
          <p:nvPr/>
        </p:nvPicPr>
        <p:blipFill rotWithShape="1">
          <a:blip r:embed="rId3">
            <a:alphaModFix/>
          </a:blip>
          <a:srcRect/>
          <a:stretch/>
        </p:blipFill>
        <p:spPr>
          <a:xfrm>
            <a:off x="5167306" y="4500570"/>
            <a:ext cx="2781300" cy="742950"/>
          </a:xfrm>
          <a:prstGeom prst="rect">
            <a:avLst/>
          </a:prstGeom>
          <a:noFill/>
          <a:ln>
            <a:noFill/>
          </a:ln>
        </p:spPr>
      </p:pic>
      <p:pic>
        <p:nvPicPr>
          <p:cNvPr id="356" name="Google Shape;356;p33"/>
          <p:cNvPicPr preferRelativeResize="0"/>
          <p:nvPr/>
        </p:nvPicPr>
        <p:blipFill rotWithShape="1">
          <a:blip r:embed="rId4">
            <a:alphaModFix/>
          </a:blip>
          <a:srcRect/>
          <a:stretch/>
        </p:blipFill>
        <p:spPr>
          <a:xfrm>
            <a:off x="4238612" y="6076950"/>
            <a:ext cx="3333750" cy="781050"/>
          </a:xfrm>
          <a:prstGeom prst="rect">
            <a:avLst/>
          </a:prstGeom>
          <a:noFill/>
          <a:ln>
            <a:noFill/>
          </a:ln>
        </p:spPr>
      </p:pic>
      <p:pic>
        <p:nvPicPr>
          <p:cNvPr id="6" name="Google Shape;378;p36" descr="prod.png"/>
          <p:cNvPicPr preferRelativeResize="0"/>
          <p:nvPr/>
        </p:nvPicPr>
        <p:blipFill rotWithShape="1">
          <a:blip r:embed="rId5">
            <a:alphaModFix/>
          </a:blip>
          <a:srcRect/>
          <a:stretch/>
        </p:blipFill>
        <p:spPr>
          <a:xfrm>
            <a:off x="7881950" y="1928802"/>
            <a:ext cx="3000396" cy="371477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5"/>
          <p:cNvSpPr txBox="1">
            <a:spLocks noGrp="1"/>
          </p:cNvSpPr>
          <p:nvPr>
            <p:ph type="body" idx="1"/>
          </p:nvPr>
        </p:nvSpPr>
        <p:spPr>
          <a:xfrm>
            <a:off x="1524000" y="0"/>
            <a:ext cx="4114800" cy="6858000"/>
          </a:xfrm>
          <a:prstGeom prst="rect">
            <a:avLst/>
          </a:prstGeom>
          <a:noFill/>
          <a:ln>
            <a:noFill/>
          </a:ln>
        </p:spPr>
        <p:txBody>
          <a:bodyPr spcFirstLastPara="1" vert="horz" wrap="square" lIns="91425" tIns="45700" rIns="91425" bIns="45700" rtlCol="0" anchor="t" anchorCtr="0">
            <a:normAutofit/>
          </a:bodyPr>
          <a:lstStyle/>
          <a:p>
            <a:pPr marL="274320" indent="-274320">
              <a:spcBef>
                <a:spcPts val="0"/>
              </a:spcBef>
              <a:buSzPts val="2470"/>
              <a:buChar char="⚫"/>
            </a:pPr>
            <a:r>
              <a:rPr lang="en-US" dirty="0" err="1">
                <a:solidFill>
                  <a:srgbClr val="FFFFFF"/>
                </a:solidFill>
              </a:rPr>
              <a:t>Ans</a:t>
            </a:r>
            <a:endParaRPr>
              <a:solidFill>
                <a:srgbClr val="FFFFFF"/>
              </a:solidFill>
            </a:endParaRPr>
          </a:p>
          <a:p>
            <a:pPr marL="274320" indent="-274320">
              <a:spcBef>
                <a:spcPts val="520"/>
              </a:spcBef>
              <a:buSzPts val="2470"/>
              <a:buChar char="⚫"/>
            </a:pPr>
            <a:r>
              <a:rPr lang="en-US" b="1" dirty="0"/>
              <a:t>Step-1:</a:t>
            </a:r>
            <a:r>
              <a:rPr lang="en-US" dirty="0"/>
              <a:t/>
            </a:r>
            <a:br>
              <a:rPr lang="en-US" dirty="0"/>
            </a:br>
            <a:r>
              <a:rPr lang="en-US" dirty="0"/>
              <a:t>Number of screens = 4</a:t>
            </a:r>
            <a:br>
              <a:rPr lang="en-US" dirty="0"/>
            </a:br>
            <a:r>
              <a:rPr lang="en-US" dirty="0"/>
              <a:t>Number of records = 2</a:t>
            </a:r>
            <a:endParaRPr/>
          </a:p>
          <a:p>
            <a:pPr marL="274320" indent="-274320">
              <a:spcBef>
                <a:spcPts val="520"/>
              </a:spcBef>
              <a:buSzPts val="2470"/>
              <a:buChar char="⚫"/>
            </a:pPr>
            <a:r>
              <a:rPr lang="en-US" b="1" dirty="0"/>
              <a:t>Step-2:</a:t>
            </a:r>
            <a:r>
              <a:rPr lang="en-US" dirty="0"/>
              <a:t/>
            </a:r>
            <a:br>
              <a:rPr lang="en-US" dirty="0"/>
            </a:br>
            <a:r>
              <a:rPr lang="en-US" dirty="0"/>
              <a:t>For screens,</a:t>
            </a:r>
            <a:br>
              <a:rPr lang="en-US" dirty="0"/>
            </a:br>
            <a:r>
              <a:rPr lang="en-US" dirty="0"/>
              <a:t>Number of views = 4</a:t>
            </a:r>
            <a:br>
              <a:rPr lang="en-US" dirty="0"/>
            </a:br>
            <a:r>
              <a:rPr lang="en-US" dirty="0"/>
              <a:t>Number of data tables = 7</a:t>
            </a:r>
            <a:br>
              <a:rPr lang="en-US" dirty="0"/>
            </a:br>
            <a:r>
              <a:rPr lang="en-US" dirty="0"/>
              <a:t>Number of servers = 3</a:t>
            </a:r>
            <a:br>
              <a:rPr lang="en-US" dirty="0"/>
            </a:br>
            <a:r>
              <a:rPr lang="en-US" dirty="0"/>
              <a:t>Number of clients = 4</a:t>
            </a:r>
            <a:endParaRPr/>
          </a:p>
          <a:p>
            <a:pPr marL="274320" indent="-274320">
              <a:spcBef>
                <a:spcPts val="520"/>
              </a:spcBef>
              <a:buSzPts val="2470"/>
              <a:buChar char="⚫"/>
            </a:pPr>
            <a:r>
              <a:rPr lang="en-US" dirty="0"/>
              <a:t>by using above given information and table (For Screens),</a:t>
            </a:r>
            <a:br>
              <a:rPr lang="en-US" dirty="0"/>
            </a:br>
            <a:r>
              <a:rPr lang="en-US" dirty="0"/>
              <a:t>Complexity level for each screen = medium</a:t>
            </a:r>
            <a:endParaRPr/>
          </a:p>
          <a:p>
            <a:pPr marL="274320" indent="-117475">
              <a:spcBef>
                <a:spcPts val="520"/>
              </a:spcBef>
              <a:buSzPts val="2470"/>
              <a:buNone/>
            </a:pPr>
            <a:endParaRPr/>
          </a:p>
        </p:txBody>
      </p:sp>
      <p:sp>
        <p:nvSpPr>
          <p:cNvPr id="368" name="Google Shape;368;p35"/>
          <p:cNvSpPr txBox="1"/>
          <p:nvPr/>
        </p:nvSpPr>
        <p:spPr>
          <a:xfrm>
            <a:off x="5638800" y="0"/>
            <a:ext cx="5029200" cy="7478970"/>
          </a:xfrm>
          <a:prstGeom prst="rect">
            <a:avLst/>
          </a:prstGeom>
          <a:noFill/>
          <a:ln>
            <a:noFill/>
          </a:ln>
        </p:spPr>
        <p:txBody>
          <a:bodyPr spcFirstLastPara="1" wrap="square" lIns="91425" tIns="45700" rIns="91425" bIns="45700" anchor="t" anchorCtr="0">
            <a:spAutoFit/>
          </a:bodyPr>
          <a:lstStyle/>
          <a:p>
            <a:r>
              <a:rPr lang="en-US" sz="2400" dirty="0">
                <a:solidFill>
                  <a:srgbClr val="FFFFFF"/>
                </a:solidFill>
                <a:latin typeface="Constantia"/>
                <a:ea typeface="Constantia"/>
                <a:cs typeface="Constantia"/>
                <a:sym typeface="Constantia"/>
              </a:rPr>
              <a:t>For reports,</a:t>
            </a:r>
            <a:r>
              <a:rPr lang="en-US" sz="2400" dirty="0">
                <a:solidFill>
                  <a:schemeClr val="dk1"/>
                </a:solidFill>
                <a:latin typeface="Constantia"/>
                <a:ea typeface="Constantia"/>
                <a:cs typeface="Constantia"/>
                <a:sym typeface="Constantia"/>
              </a:rPr>
              <a:t/>
            </a:r>
            <a:br>
              <a:rPr lang="en-US" sz="2400" dirty="0">
                <a:solidFill>
                  <a:schemeClr val="dk1"/>
                </a:solidFill>
                <a:latin typeface="Constantia"/>
                <a:ea typeface="Constantia"/>
                <a:cs typeface="Constantia"/>
                <a:sym typeface="Constantia"/>
              </a:rPr>
            </a:br>
            <a:r>
              <a:rPr lang="en-US" sz="2400" dirty="0">
                <a:solidFill>
                  <a:schemeClr val="dk1"/>
                </a:solidFill>
                <a:latin typeface="Constantia"/>
                <a:ea typeface="Constantia"/>
                <a:cs typeface="Constantia"/>
                <a:sym typeface="Constantia"/>
              </a:rPr>
              <a:t>Number of sections = 6</a:t>
            </a:r>
            <a:br>
              <a:rPr lang="en-US" sz="2400" dirty="0">
                <a:solidFill>
                  <a:schemeClr val="dk1"/>
                </a:solidFill>
                <a:latin typeface="Constantia"/>
                <a:ea typeface="Constantia"/>
                <a:cs typeface="Constantia"/>
                <a:sym typeface="Constantia"/>
              </a:rPr>
            </a:br>
            <a:r>
              <a:rPr lang="en-US" sz="2400" dirty="0">
                <a:solidFill>
                  <a:schemeClr val="dk1"/>
                </a:solidFill>
                <a:latin typeface="Constantia"/>
                <a:ea typeface="Constantia"/>
                <a:cs typeface="Constantia"/>
                <a:sym typeface="Constantia"/>
              </a:rPr>
              <a:t>Number of data tables = 7</a:t>
            </a:r>
            <a:br>
              <a:rPr lang="en-US" sz="2400" dirty="0">
                <a:solidFill>
                  <a:schemeClr val="dk1"/>
                </a:solidFill>
                <a:latin typeface="Constantia"/>
                <a:ea typeface="Constantia"/>
                <a:cs typeface="Constantia"/>
                <a:sym typeface="Constantia"/>
              </a:rPr>
            </a:br>
            <a:r>
              <a:rPr lang="en-US" sz="2400" dirty="0">
                <a:solidFill>
                  <a:schemeClr val="dk1"/>
                </a:solidFill>
                <a:latin typeface="Constantia"/>
                <a:ea typeface="Constantia"/>
                <a:cs typeface="Constantia"/>
                <a:sym typeface="Constantia"/>
              </a:rPr>
              <a:t>Number of servers = 2</a:t>
            </a:r>
            <a:br>
              <a:rPr lang="en-US" sz="2400" dirty="0">
                <a:solidFill>
                  <a:schemeClr val="dk1"/>
                </a:solidFill>
                <a:latin typeface="Constantia"/>
                <a:ea typeface="Constantia"/>
                <a:cs typeface="Constantia"/>
                <a:sym typeface="Constantia"/>
              </a:rPr>
            </a:br>
            <a:r>
              <a:rPr lang="en-US" sz="2400" dirty="0">
                <a:solidFill>
                  <a:schemeClr val="dk1"/>
                </a:solidFill>
                <a:latin typeface="Constantia"/>
                <a:ea typeface="Constantia"/>
                <a:cs typeface="Constantia"/>
                <a:sym typeface="Constantia"/>
              </a:rPr>
              <a:t>Number of clients = 3</a:t>
            </a:r>
            <a:br>
              <a:rPr lang="en-US" sz="2400" dirty="0">
                <a:solidFill>
                  <a:schemeClr val="dk1"/>
                </a:solidFill>
                <a:latin typeface="Constantia"/>
                <a:ea typeface="Constantia"/>
                <a:cs typeface="Constantia"/>
                <a:sym typeface="Constantia"/>
              </a:rPr>
            </a:br>
            <a:r>
              <a:rPr lang="en-US" sz="2400" dirty="0">
                <a:solidFill>
                  <a:schemeClr val="dk1"/>
                </a:solidFill>
                <a:latin typeface="Constantia"/>
                <a:ea typeface="Constantia"/>
                <a:cs typeface="Constantia"/>
                <a:sym typeface="Constantia"/>
              </a:rPr>
              <a:t>by using above given information and table (For Reports),</a:t>
            </a:r>
            <a:br>
              <a:rPr lang="en-US" sz="2400" dirty="0">
                <a:solidFill>
                  <a:schemeClr val="dk1"/>
                </a:solidFill>
                <a:latin typeface="Constantia"/>
                <a:ea typeface="Constantia"/>
                <a:cs typeface="Constantia"/>
                <a:sym typeface="Constantia"/>
              </a:rPr>
            </a:br>
            <a:r>
              <a:rPr lang="en-US" sz="2400" dirty="0">
                <a:solidFill>
                  <a:schemeClr val="dk1"/>
                </a:solidFill>
                <a:latin typeface="Constantia"/>
                <a:ea typeface="Constantia"/>
                <a:cs typeface="Constantia"/>
                <a:sym typeface="Constantia"/>
              </a:rPr>
              <a:t>Complexity level for each report = difficult</a:t>
            </a:r>
            <a:endParaRPr/>
          </a:p>
          <a:p>
            <a:r>
              <a:rPr lang="en-US" sz="2400" b="1" dirty="0">
                <a:solidFill>
                  <a:schemeClr val="dk1"/>
                </a:solidFill>
                <a:latin typeface="Constantia"/>
                <a:ea typeface="Constantia"/>
                <a:cs typeface="Constantia"/>
                <a:sym typeface="Constantia"/>
              </a:rPr>
              <a:t>Step-3:</a:t>
            </a:r>
            <a:r>
              <a:rPr lang="en-US" sz="2400" dirty="0">
                <a:solidFill>
                  <a:schemeClr val="dk1"/>
                </a:solidFill>
                <a:latin typeface="Constantia"/>
                <a:ea typeface="Constantia"/>
                <a:cs typeface="Constantia"/>
                <a:sym typeface="Constantia"/>
              </a:rPr>
              <a:t/>
            </a:r>
            <a:br>
              <a:rPr lang="en-US" sz="2400" dirty="0">
                <a:solidFill>
                  <a:schemeClr val="dk1"/>
                </a:solidFill>
                <a:latin typeface="Constantia"/>
                <a:ea typeface="Constantia"/>
                <a:cs typeface="Constantia"/>
                <a:sym typeface="Constantia"/>
              </a:rPr>
            </a:br>
            <a:r>
              <a:rPr lang="en-US" sz="2400" dirty="0">
                <a:solidFill>
                  <a:schemeClr val="dk1"/>
                </a:solidFill>
                <a:latin typeface="Constantia"/>
                <a:ea typeface="Constantia"/>
                <a:cs typeface="Constantia"/>
                <a:sym typeface="Constantia"/>
              </a:rPr>
              <a:t>By using complexity weight table we can assign complexity weight to each object instance depending upon their complexity level.</a:t>
            </a:r>
            <a:br>
              <a:rPr lang="en-US" sz="2400" dirty="0">
                <a:solidFill>
                  <a:schemeClr val="dk1"/>
                </a:solidFill>
                <a:latin typeface="Constantia"/>
                <a:ea typeface="Constantia"/>
                <a:cs typeface="Constantia"/>
                <a:sym typeface="Constantia"/>
              </a:rPr>
            </a:br>
            <a:r>
              <a:rPr lang="en-US" sz="2400" dirty="0">
                <a:solidFill>
                  <a:schemeClr val="dk1"/>
                </a:solidFill>
                <a:latin typeface="Constantia"/>
                <a:ea typeface="Constantia"/>
                <a:cs typeface="Constantia"/>
                <a:sym typeface="Constantia"/>
              </a:rPr>
              <a:t>Complexity weight for each screen = 2</a:t>
            </a:r>
            <a:br>
              <a:rPr lang="en-US" sz="2400" dirty="0">
                <a:solidFill>
                  <a:schemeClr val="dk1"/>
                </a:solidFill>
                <a:latin typeface="Constantia"/>
                <a:ea typeface="Constantia"/>
                <a:cs typeface="Constantia"/>
                <a:sym typeface="Constantia"/>
              </a:rPr>
            </a:br>
            <a:r>
              <a:rPr lang="en-US" sz="2400" dirty="0">
                <a:solidFill>
                  <a:schemeClr val="dk1"/>
                </a:solidFill>
                <a:latin typeface="Constantia"/>
                <a:ea typeface="Constantia"/>
                <a:cs typeface="Constantia"/>
                <a:sym typeface="Constantia"/>
              </a:rPr>
              <a:t>Complexity weight for each report = 8</a:t>
            </a:r>
            <a:endParaRPr/>
          </a:p>
          <a:p>
            <a:r>
              <a:rPr lang="en-US" sz="2400" dirty="0">
                <a:solidFill>
                  <a:schemeClr val="dk1"/>
                </a:solidFill>
                <a:latin typeface="Constantia"/>
                <a:ea typeface="Constantia"/>
                <a:cs typeface="Constantia"/>
                <a:sym typeface="Constantia"/>
              </a:rPr>
              <a:t/>
            </a:r>
            <a:br>
              <a:rPr lang="en-US" sz="2400" dirty="0">
                <a:solidFill>
                  <a:schemeClr val="dk1"/>
                </a:solidFill>
                <a:latin typeface="Constantia"/>
                <a:ea typeface="Constantia"/>
                <a:cs typeface="Constantia"/>
                <a:sym typeface="Constantia"/>
              </a:rPr>
            </a:br>
            <a:endParaRPr sz="2400">
              <a:solidFill>
                <a:schemeClr val="dk1"/>
              </a:solidFill>
              <a:latin typeface="Constantia"/>
              <a:ea typeface="Constantia"/>
              <a:cs typeface="Constantia"/>
              <a:sym typeface="Constanti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6"/>
          <p:cNvSpPr txBox="1">
            <a:spLocks noGrp="1"/>
          </p:cNvSpPr>
          <p:nvPr>
            <p:ph type="body" idx="1"/>
          </p:nvPr>
        </p:nvSpPr>
        <p:spPr>
          <a:xfrm>
            <a:off x="1524000" y="0"/>
            <a:ext cx="4572000" cy="6858000"/>
          </a:xfrm>
          <a:prstGeom prst="rect">
            <a:avLst/>
          </a:prstGeom>
          <a:noFill/>
          <a:ln>
            <a:noFill/>
          </a:ln>
        </p:spPr>
        <p:txBody>
          <a:bodyPr spcFirstLastPara="1" vert="horz" wrap="square" lIns="91425" tIns="45700" rIns="91425" bIns="45700" rtlCol="0" anchor="t" anchorCtr="0">
            <a:normAutofit/>
          </a:bodyPr>
          <a:lstStyle/>
          <a:p>
            <a:pPr marL="274320" indent="-274320">
              <a:spcBef>
                <a:spcPts val="0"/>
              </a:spcBef>
              <a:buSzPts val="2285"/>
              <a:buChar char="⚫"/>
            </a:pPr>
            <a:r>
              <a:rPr lang="en-US" sz="2405" b="1" dirty="0"/>
              <a:t>Step-4:</a:t>
            </a:r>
            <a:endParaRPr sz="2405"/>
          </a:p>
          <a:p>
            <a:pPr marL="274320" indent="-274320">
              <a:spcBef>
                <a:spcPts val="481"/>
              </a:spcBef>
              <a:buSzPts val="2285"/>
              <a:buChar char="⚫"/>
            </a:pPr>
            <a:r>
              <a:rPr lang="en-US" sz="2405" dirty="0"/>
              <a:t>Object point count = sigma (Number of object instances) * (its Complexity weight) = 4 * 2 + 2 * 8 = 24</a:t>
            </a:r>
            <a:endParaRPr/>
          </a:p>
          <a:p>
            <a:pPr marL="274320" indent="-274320">
              <a:spcBef>
                <a:spcPts val="481"/>
              </a:spcBef>
              <a:buSzPts val="2285"/>
              <a:buChar char="⚫"/>
            </a:pPr>
            <a:r>
              <a:rPr lang="en-US" sz="2405" b="1" dirty="0"/>
              <a:t>Step-5:</a:t>
            </a:r>
            <a:endParaRPr sz="2405"/>
          </a:p>
          <a:p>
            <a:pPr marL="274320" indent="-274320">
              <a:spcBef>
                <a:spcPts val="481"/>
              </a:spcBef>
              <a:buSzPts val="2285"/>
              <a:buChar char="⚫"/>
            </a:pPr>
            <a:r>
              <a:rPr lang="en-US" sz="2405" dirty="0"/>
              <a:t>%reuse of object points = 10% (given) </a:t>
            </a:r>
            <a:endParaRPr sz="2405"/>
          </a:p>
          <a:p>
            <a:pPr marL="274320" indent="-274320">
              <a:spcBef>
                <a:spcPts val="481"/>
              </a:spcBef>
              <a:buSzPts val="2285"/>
              <a:buChar char="⚫"/>
            </a:pPr>
            <a:r>
              <a:rPr lang="en-US" sz="2405" dirty="0"/>
              <a:t>NOP = [object points * (100 - %reuse)]/100 </a:t>
            </a:r>
            <a:endParaRPr sz="2405"/>
          </a:p>
          <a:p>
            <a:pPr marL="274320" indent="-274320">
              <a:spcBef>
                <a:spcPts val="481"/>
              </a:spcBef>
              <a:buSzPts val="2285"/>
              <a:buChar char="⚫"/>
            </a:pPr>
            <a:r>
              <a:rPr lang="en-US" sz="2405" dirty="0"/>
              <a:t>= [24 * (100 -10)]/100 = 21.6</a:t>
            </a:r>
            <a:endParaRPr/>
          </a:p>
          <a:p>
            <a:pPr marL="274320" indent="-274320">
              <a:spcBef>
                <a:spcPts val="481"/>
              </a:spcBef>
              <a:buSzPts val="2285"/>
              <a:buChar char="⚫"/>
            </a:pPr>
            <a:r>
              <a:rPr lang="en-US" sz="2405" b="1" dirty="0"/>
              <a:t>Step-6:</a:t>
            </a:r>
            <a:r>
              <a:rPr lang="en-US" sz="2405" dirty="0"/>
              <a:t/>
            </a:r>
            <a:br>
              <a:rPr lang="en-US" sz="2405" dirty="0"/>
            </a:br>
            <a:r>
              <a:rPr lang="en-US" sz="2405" dirty="0"/>
              <a:t>Developer’s experience and capability is low (given)</a:t>
            </a:r>
            <a:br>
              <a:rPr lang="en-US" sz="2405" dirty="0"/>
            </a:br>
            <a:r>
              <a:rPr lang="en-US" sz="2405" dirty="0"/>
              <a:t>Using information given about developer and productivity rate table</a:t>
            </a:r>
            <a:br>
              <a:rPr lang="en-US" sz="2405" dirty="0"/>
            </a:br>
            <a:r>
              <a:rPr lang="en-US" sz="2405" dirty="0"/>
              <a:t>Productivity rate (PROD) of given project = 7</a:t>
            </a:r>
            <a:endParaRPr sz="2405"/>
          </a:p>
          <a:p>
            <a:pPr marL="274320" indent="-129238">
              <a:spcBef>
                <a:spcPts val="481"/>
              </a:spcBef>
              <a:buSzPts val="2285"/>
              <a:buNone/>
            </a:pPr>
            <a:endParaRPr sz="2405"/>
          </a:p>
        </p:txBody>
      </p:sp>
      <p:sp>
        <p:nvSpPr>
          <p:cNvPr id="374" name="Google Shape;374;p36"/>
          <p:cNvSpPr txBox="1"/>
          <p:nvPr/>
        </p:nvSpPr>
        <p:spPr>
          <a:xfrm>
            <a:off x="6024562" y="1714488"/>
            <a:ext cx="4419600" cy="3970318"/>
          </a:xfrm>
          <a:prstGeom prst="rect">
            <a:avLst/>
          </a:prstGeom>
          <a:noFill/>
          <a:ln>
            <a:noFill/>
          </a:ln>
        </p:spPr>
        <p:txBody>
          <a:bodyPr spcFirstLastPara="1" wrap="square" lIns="91425" tIns="45700" rIns="91425" bIns="45700" anchor="t" anchorCtr="0">
            <a:spAutoFit/>
          </a:bodyPr>
          <a:lstStyle/>
          <a:p>
            <a:endParaRPr>
              <a:solidFill>
                <a:schemeClr val="dk1"/>
              </a:solidFill>
              <a:latin typeface="Constantia"/>
              <a:ea typeface="Constantia"/>
              <a:cs typeface="Constantia"/>
              <a:sym typeface="Constantia"/>
            </a:endParaRPr>
          </a:p>
          <a:p>
            <a:endParaRPr>
              <a:solidFill>
                <a:schemeClr val="dk1"/>
              </a:solidFill>
              <a:latin typeface="Constantia"/>
              <a:ea typeface="Constantia"/>
              <a:cs typeface="Constantia"/>
              <a:sym typeface="Constantia"/>
            </a:endParaRPr>
          </a:p>
          <a:p>
            <a:endParaRPr>
              <a:solidFill>
                <a:schemeClr val="dk1"/>
              </a:solidFill>
              <a:latin typeface="Constantia"/>
              <a:ea typeface="Constantia"/>
              <a:cs typeface="Constantia"/>
              <a:sym typeface="Constantia"/>
            </a:endParaRPr>
          </a:p>
          <a:p>
            <a:endParaRPr>
              <a:solidFill>
                <a:schemeClr val="dk1"/>
              </a:solidFill>
              <a:latin typeface="Constantia"/>
              <a:ea typeface="Constantia"/>
              <a:cs typeface="Constantia"/>
              <a:sym typeface="Constantia"/>
            </a:endParaRPr>
          </a:p>
          <a:p>
            <a:endParaRPr>
              <a:solidFill>
                <a:schemeClr val="dk1"/>
              </a:solidFill>
              <a:latin typeface="Constantia"/>
              <a:ea typeface="Constantia"/>
              <a:cs typeface="Constantia"/>
              <a:sym typeface="Constantia"/>
            </a:endParaRPr>
          </a:p>
          <a:p>
            <a:endParaRPr>
              <a:solidFill>
                <a:schemeClr val="dk1"/>
              </a:solidFill>
              <a:latin typeface="Constantia"/>
              <a:ea typeface="Constantia"/>
              <a:cs typeface="Constantia"/>
              <a:sym typeface="Constantia"/>
            </a:endParaRPr>
          </a:p>
          <a:p>
            <a:endParaRPr>
              <a:solidFill>
                <a:schemeClr val="dk1"/>
              </a:solidFill>
              <a:latin typeface="Constantia"/>
              <a:ea typeface="Constantia"/>
              <a:cs typeface="Constantia"/>
              <a:sym typeface="Constantia"/>
            </a:endParaRPr>
          </a:p>
          <a:p>
            <a:endParaRPr>
              <a:solidFill>
                <a:schemeClr val="dk1"/>
              </a:solidFill>
              <a:latin typeface="Constantia"/>
              <a:ea typeface="Constantia"/>
              <a:cs typeface="Constantia"/>
              <a:sym typeface="Constantia"/>
            </a:endParaRPr>
          </a:p>
          <a:p>
            <a:endParaRPr>
              <a:solidFill>
                <a:schemeClr val="dk1"/>
              </a:solidFill>
              <a:latin typeface="Constantia"/>
              <a:ea typeface="Constantia"/>
              <a:cs typeface="Constantia"/>
              <a:sym typeface="Constantia"/>
            </a:endParaRPr>
          </a:p>
          <a:p>
            <a:r>
              <a:rPr lang="en-US" b="1" dirty="0">
                <a:solidFill>
                  <a:schemeClr val="dk1"/>
                </a:solidFill>
                <a:latin typeface="Constantia"/>
                <a:ea typeface="Constantia"/>
                <a:cs typeface="Constantia"/>
                <a:sym typeface="Constantia"/>
              </a:rPr>
              <a:t>Step-7:</a:t>
            </a:r>
            <a:endParaRPr>
              <a:solidFill>
                <a:schemeClr val="dk1"/>
              </a:solidFill>
              <a:latin typeface="Constantia"/>
              <a:ea typeface="Constantia"/>
              <a:cs typeface="Constantia"/>
              <a:sym typeface="Constantia"/>
            </a:endParaRPr>
          </a:p>
          <a:p>
            <a:r>
              <a:rPr lang="en-US" dirty="0">
                <a:solidFill>
                  <a:schemeClr val="dk1"/>
                </a:solidFill>
                <a:latin typeface="Constantia"/>
                <a:ea typeface="Constantia"/>
                <a:cs typeface="Constantia"/>
                <a:sym typeface="Constantia"/>
              </a:rPr>
              <a:t>Effort = NOP/PROD = 21.6/7 = 3.086 person-month</a:t>
            </a:r>
            <a:endParaRPr/>
          </a:p>
          <a:p>
            <a:r>
              <a:rPr lang="en-US" dirty="0">
                <a:solidFill>
                  <a:schemeClr val="dk1"/>
                </a:solidFill>
                <a:latin typeface="Constantia"/>
                <a:ea typeface="Constantia"/>
                <a:cs typeface="Constantia"/>
                <a:sym typeface="Constantia"/>
              </a:rPr>
              <a:t>Therefore, effort to develop the given project = 3.086 person-month.</a:t>
            </a:r>
            <a:endParaRPr>
              <a:solidFill>
                <a:schemeClr val="dk1"/>
              </a:solidFill>
              <a:latin typeface="Constantia"/>
              <a:ea typeface="Constantia"/>
              <a:cs typeface="Constantia"/>
              <a:sym typeface="Constantia"/>
            </a:endParaRPr>
          </a:p>
        </p:txBody>
      </p:sp>
      <p:sp>
        <p:nvSpPr>
          <p:cNvPr id="375" name="Google Shape;375;p36" descr="Image result for productivity rate table in software engineering"/>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endParaRPr>
              <a:solidFill>
                <a:schemeClr val="dk1"/>
              </a:solidFill>
              <a:latin typeface="Constantia"/>
              <a:ea typeface="Constantia"/>
              <a:cs typeface="Constantia"/>
              <a:sym typeface="Constantia"/>
            </a:endParaRPr>
          </a:p>
        </p:txBody>
      </p:sp>
      <p:sp>
        <p:nvSpPr>
          <p:cNvPr id="376" name="Google Shape;376;p36" descr="Image result for productivity rate table in software engineering"/>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endParaRPr>
              <a:solidFill>
                <a:schemeClr val="dk1"/>
              </a:solidFill>
              <a:latin typeface="Constantia"/>
              <a:ea typeface="Constantia"/>
              <a:cs typeface="Constantia"/>
              <a:sym typeface="Constantia"/>
            </a:endParaRPr>
          </a:p>
        </p:txBody>
      </p:sp>
      <p:sp>
        <p:nvSpPr>
          <p:cNvPr id="377" name="Google Shape;377;p36" descr="Image result for productivity rate table in software engineering"/>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endParaRPr>
              <a:solidFill>
                <a:schemeClr val="dk1"/>
              </a:solidFill>
              <a:latin typeface="Constantia"/>
              <a:ea typeface="Constantia"/>
              <a:cs typeface="Constantia"/>
              <a:sym typeface="Constantia"/>
            </a:endParaRPr>
          </a:p>
        </p:txBody>
      </p:sp>
      <p:pic>
        <p:nvPicPr>
          <p:cNvPr id="378" name="Google Shape;378;p36" descr="prod.png"/>
          <p:cNvPicPr preferRelativeResize="0"/>
          <p:nvPr/>
        </p:nvPicPr>
        <p:blipFill rotWithShape="1">
          <a:blip r:embed="rId3">
            <a:alphaModFix/>
          </a:blip>
          <a:srcRect/>
          <a:stretch/>
        </p:blipFill>
        <p:spPr>
          <a:xfrm>
            <a:off x="6310314" y="1643050"/>
            <a:ext cx="4114800" cy="2362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7"/>
          <p:cNvSpPr txBox="1"/>
          <p:nvPr/>
        </p:nvSpPr>
        <p:spPr>
          <a:xfrm>
            <a:off x="9697973" y="6276543"/>
            <a:ext cx="205740" cy="228268"/>
          </a:xfrm>
          <a:prstGeom prst="rect">
            <a:avLst/>
          </a:prstGeom>
          <a:noFill/>
          <a:ln>
            <a:noFill/>
          </a:ln>
        </p:spPr>
        <p:txBody>
          <a:bodyPr spcFirstLastPara="1" wrap="square" lIns="0" tIns="12700" rIns="0" bIns="0" anchor="t" anchorCtr="0">
            <a:spAutoFit/>
          </a:bodyPr>
          <a:lstStyle/>
          <a:p>
            <a:pPr marL="12700"/>
            <a:r>
              <a:rPr lang="en-US" sz="1400">
                <a:solidFill>
                  <a:schemeClr val="dk1"/>
                </a:solidFill>
                <a:latin typeface="Times New Roman"/>
                <a:ea typeface="Times New Roman"/>
                <a:cs typeface="Times New Roman"/>
                <a:sym typeface="Times New Roman"/>
              </a:rPr>
              <a:t>34</a:t>
            </a:r>
            <a:endParaRPr sz="1400">
              <a:solidFill>
                <a:schemeClr val="dk1"/>
              </a:solidFill>
              <a:latin typeface="Times New Roman"/>
              <a:ea typeface="Times New Roman"/>
              <a:cs typeface="Times New Roman"/>
              <a:sym typeface="Times New Roman"/>
            </a:endParaRPr>
          </a:p>
        </p:txBody>
      </p:sp>
      <p:sp>
        <p:nvSpPr>
          <p:cNvPr id="384" name="Google Shape;384;p37"/>
          <p:cNvSpPr txBox="1">
            <a:spLocks noGrp="1"/>
          </p:cNvSpPr>
          <p:nvPr>
            <p:ph type="title"/>
          </p:nvPr>
        </p:nvSpPr>
        <p:spPr>
          <a:xfrm>
            <a:off x="2362200" y="1000124"/>
            <a:ext cx="10515600" cy="690564"/>
          </a:xfrm>
          <a:prstGeom prst="rect">
            <a:avLst/>
          </a:prstGeom>
          <a:noFill/>
          <a:ln>
            <a:noFill/>
          </a:ln>
        </p:spPr>
        <p:txBody>
          <a:bodyPr spcFirstLastPara="1" vert="horz" wrap="square" lIns="0" tIns="13325" rIns="0" bIns="0" rtlCol="0" anchor="b" anchorCtr="0">
            <a:spAutoFit/>
          </a:bodyPr>
          <a:lstStyle/>
          <a:p>
            <a:pPr marL="12700">
              <a:lnSpc>
                <a:spcPct val="100000"/>
              </a:lnSpc>
              <a:spcBef>
                <a:spcPts val="0"/>
              </a:spcBef>
              <a:buClr>
                <a:schemeClr val="dk2"/>
              </a:buClr>
              <a:buSzPts val="5000"/>
            </a:pPr>
            <a:r>
              <a:rPr lang="en-US" dirty="0"/>
              <a:t>COCOMO Models</a:t>
            </a:r>
            <a:endParaRPr/>
          </a:p>
        </p:txBody>
      </p:sp>
      <p:sp>
        <p:nvSpPr>
          <p:cNvPr id="7" name="Content Placeholder 6"/>
          <p:cNvSpPr>
            <a:spLocks noGrp="1"/>
          </p:cNvSpPr>
          <p:nvPr>
            <p:ph idx="1"/>
          </p:nvPr>
        </p:nvSpPr>
        <p:spPr/>
        <p:txBody>
          <a:bodyPr/>
          <a:lstStyle/>
          <a:p>
            <a:endParaRPr lang="en-IN"/>
          </a:p>
        </p:txBody>
      </p:sp>
      <p:pic>
        <p:nvPicPr>
          <p:cNvPr id="59394" name="Picture 2"/>
          <p:cNvPicPr>
            <a:picLocks noChangeAspect="1" noChangeArrowheads="1"/>
          </p:cNvPicPr>
          <p:nvPr/>
        </p:nvPicPr>
        <p:blipFill>
          <a:blip r:embed="rId3"/>
          <a:srcRect/>
          <a:stretch>
            <a:fillRect/>
          </a:stretch>
        </p:blipFill>
        <p:spPr bwMode="auto">
          <a:xfrm>
            <a:off x="1809720" y="2214554"/>
            <a:ext cx="8501090" cy="4286280"/>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14690" name="Picture 2"/>
          <p:cNvPicPr>
            <a:picLocks noGrp="1" noChangeAspect="1" noChangeArrowheads="1"/>
          </p:cNvPicPr>
          <p:nvPr>
            <p:ph idx="1"/>
          </p:nvPr>
        </p:nvPicPr>
        <p:blipFill>
          <a:blip r:embed="rId2"/>
          <a:srcRect/>
          <a:stretch>
            <a:fillRect/>
          </a:stretch>
        </p:blipFill>
        <p:spPr bwMode="auto">
          <a:xfrm>
            <a:off x="2024035" y="714357"/>
            <a:ext cx="8143931" cy="5387994"/>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Comparison of 3 COCOMO models</a:t>
            </a:r>
          </a:p>
        </p:txBody>
      </p:sp>
      <p:sp>
        <p:nvSpPr>
          <p:cNvPr id="3" name="Content Placeholder 2"/>
          <p:cNvSpPr>
            <a:spLocks noGrp="1"/>
          </p:cNvSpPr>
          <p:nvPr>
            <p:ph idx="1"/>
          </p:nvPr>
        </p:nvSpPr>
        <p:spPr/>
        <p:txBody>
          <a:bodyPr/>
          <a:lstStyle/>
          <a:p>
            <a:endParaRPr lang="en-IN" dirty="0"/>
          </a:p>
        </p:txBody>
      </p:sp>
      <p:pic>
        <p:nvPicPr>
          <p:cNvPr id="115714" name="Picture 2"/>
          <p:cNvPicPr>
            <a:picLocks noChangeAspect="1" noChangeArrowheads="1"/>
          </p:cNvPicPr>
          <p:nvPr/>
        </p:nvPicPr>
        <p:blipFill>
          <a:blip r:embed="rId2"/>
          <a:srcRect/>
          <a:stretch>
            <a:fillRect/>
          </a:stretch>
        </p:blipFill>
        <p:spPr bwMode="auto">
          <a:xfrm>
            <a:off x="1524000" y="2071678"/>
            <a:ext cx="9144000" cy="4786322"/>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16738" name="Picture 2"/>
          <p:cNvPicPr>
            <a:picLocks noGrp="1" noChangeAspect="1" noChangeArrowheads="1"/>
          </p:cNvPicPr>
          <p:nvPr>
            <p:ph idx="1"/>
          </p:nvPr>
        </p:nvPicPr>
        <p:blipFill>
          <a:blip r:embed="rId2"/>
          <a:srcRect/>
          <a:stretch>
            <a:fillRect/>
          </a:stretch>
        </p:blipFill>
        <p:spPr bwMode="auto">
          <a:xfrm>
            <a:off x="1524000" y="642919"/>
            <a:ext cx="8929718" cy="3114675"/>
          </a:xfrm>
          <a:prstGeom prst="rect">
            <a:avLst/>
          </a:prstGeom>
          <a:noFill/>
          <a:ln w="9525">
            <a:noFill/>
            <a:miter lim="800000"/>
            <a:headEnd/>
            <a:tailEnd/>
          </a:ln>
          <a:effectLst/>
        </p:spPr>
      </p:pic>
      <p:pic>
        <p:nvPicPr>
          <p:cNvPr id="116739" name="Picture 3"/>
          <p:cNvPicPr>
            <a:picLocks noChangeAspect="1" noChangeArrowheads="1"/>
          </p:cNvPicPr>
          <p:nvPr/>
        </p:nvPicPr>
        <p:blipFill>
          <a:blip r:embed="rId3"/>
          <a:srcRect/>
          <a:stretch>
            <a:fillRect/>
          </a:stretch>
        </p:blipFill>
        <p:spPr bwMode="auto">
          <a:xfrm>
            <a:off x="2595539" y="3929067"/>
            <a:ext cx="5724525" cy="2581275"/>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pic>
        <p:nvPicPr>
          <p:cNvPr id="117762" name="Picture 2"/>
          <p:cNvPicPr>
            <a:picLocks noGrp="1" noChangeAspect="1" noChangeArrowheads="1"/>
          </p:cNvPicPr>
          <p:nvPr>
            <p:ph idx="1"/>
          </p:nvPr>
        </p:nvPicPr>
        <p:blipFill>
          <a:blip r:embed="rId2"/>
          <a:srcRect/>
          <a:stretch>
            <a:fillRect/>
          </a:stretch>
        </p:blipFill>
        <p:spPr bwMode="auto">
          <a:xfrm>
            <a:off x="1524000" y="2357430"/>
            <a:ext cx="9144000" cy="2357454"/>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118786" name="Picture 2"/>
          <p:cNvPicPr>
            <a:picLocks noChangeAspect="1" noChangeArrowheads="1"/>
          </p:cNvPicPr>
          <p:nvPr/>
        </p:nvPicPr>
        <p:blipFill>
          <a:blip r:embed="rId2"/>
          <a:srcRect/>
          <a:stretch>
            <a:fillRect/>
          </a:stretch>
        </p:blipFill>
        <p:spPr bwMode="auto">
          <a:xfrm>
            <a:off x="1524000" y="357167"/>
            <a:ext cx="8786842" cy="3495675"/>
          </a:xfrm>
          <a:prstGeom prst="rect">
            <a:avLst/>
          </a:prstGeom>
          <a:noFill/>
          <a:ln w="9525">
            <a:noFill/>
            <a:miter lim="800000"/>
            <a:headEnd/>
            <a:tailEnd/>
          </a:ln>
          <a:effectLst/>
        </p:spPr>
      </p:pic>
      <p:pic>
        <p:nvPicPr>
          <p:cNvPr id="118787" name="Picture 3"/>
          <p:cNvPicPr>
            <a:picLocks noChangeAspect="1" noChangeArrowheads="1"/>
          </p:cNvPicPr>
          <p:nvPr/>
        </p:nvPicPr>
        <p:blipFill>
          <a:blip r:embed="rId3"/>
          <a:srcRect/>
          <a:stretch>
            <a:fillRect/>
          </a:stretch>
        </p:blipFill>
        <p:spPr bwMode="auto">
          <a:xfrm>
            <a:off x="1524000" y="3876676"/>
            <a:ext cx="8786842" cy="2981325"/>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2 (HW)</a:t>
            </a:r>
          </a:p>
        </p:txBody>
      </p:sp>
      <p:sp>
        <p:nvSpPr>
          <p:cNvPr id="3" name="Content Placeholder 2"/>
          <p:cNvSpPr>
            <a:spLocks noGrp="1"/>
          </p:cNvSpPr>
          <p:nvPr>
            <p:ph idx="1"/>
          </p:nvPr>
        </p:nvSpPr>
        <p:spPr/>
        <p:txBody>
          <a:bodyPr/>
          <a:lstStyle/>
          <a:p>
            <a:pPr algn="just"/>
            <a:r>
              <a:rPr lang="en-IN" dirty="0"/>
              <a:t>A project size of 200 KLOC is to be developed. Software development team has average experience on similar type of projects. The project schedule is not very tight. Calculate the effort, development time.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295953" y="1240956"/>
            <a:ext cx="8791575" cy="4895850"/>
          </a:xfrm>
          <a:prstGeom prst="rect">
            <a:avLst/>
          </a:prstGeom>
          <a:noFill/>
          <a:ln w="9525">
            <a:noFill/>
            <a:miter lim="800000"/>
            <a:headEnd/>
            <a:tailEnd/>
          </a:ln>
          <a:effectLst/>
        </p:spPr>
      </p:pic>
    </p:spTree>
    <p:extLst>
      <p:ext uri="{BB962C8B-B14F-4D97-AF65-F5344CB8AC3E}">
        <p14:creationId xmlns:p14="http://schemas.microsoft.com/office/powerpoint/2010/main" xmlns="" val="20542333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Solution</a:t>
            </a:r>
          </a:p>
        </p:txBody>
      </p:sp>
      <p:pic>
        <p:nvPicPr>
          <p:cNvPr id="119810" name="Picture 2"/>
          <p:cNvPicPr>
            <a:picLocks noGrp="1" noChangeAspect="1" noChangeArrowheads="1"/>
          </p:cNvPicPr>
          <p:nvPr>
            <p:ph idx="1"/>
          </p:nvPr>
        </p:nvPicPr>
        <p:blipFill>
          <a:blip r:embed="rId2"/>
          <a:srcRect/>
          <a:stretch>
            <a:fillRect/>
          </a:stretch>
        </p:blipFill>
        <p:spPr bwMode="auto">
          <a:xfrm>
            <a:off x="1524000" y="2428869"/>
            <a:ext cx="9144000" cy="2687643"/>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2"/>
          <a:srcRect/>
          <a:stretch>
            <a:fillRect/>
          </a:stretch>
        </p:blipFill>
        <p:spPr bwMode="auto">
          <a:xfrm>
            <a:off x="1524000" y="357142"/>
            <a:ext cx="9237666" cy="6500858"/>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Software Equation</a:t>
            </a:r>
            <a:endParaRPr lang="en-IN" dirty="0"/>
          </a:p>
        </p:txBody>
      </p:sp>
      <p:sp>
        <p:nvSpPr>
          <p:cNvPr id="3" name="Content Placeholder 2"/>
          <p:cNvSpPr>
            <a:spLocks noGrp="1"/>
          </p:cNvSpPr>
          <p:nvPr>
            <p:ph idx="1"/>
          </p:nvPr>
        </p:nvSpPr>
        <p:spPr/>
        <p:txBody>
          <a:bodyPr/>
          <a:lstStyle/>
          <a:p>
            <a:r>
              <a:rPr lang="en-IN" dirty="0"/>
              <a:t>The </a:t>
            </a:r>
            <a:r>
              <a:rPr lang="en-IN" i="1" dirty="0"/>
              <a:t>software equation [Put92] is a </a:t>
            </a:r>
            <a:r>
              <a:rPr lang="en-IN" i="1" dirty="0">
                <a:solidFill>
                  <a:srgbClr val="FF0000"/>
                </a:solidFill>
              </a:rPr>
              <a:t>dynamic multivariable model that assumes a </a:t>
            </a:r>
            <a:r>
              <a:rPr lang="en-IN" dirty="0">
                <a:solidFill>
                  <a:srgbClr val="FF0000"/>
                </a:solidFill>
              </a:rPr>
              <a:t>specific distribution of effort over the life of a software development project.</a:t>
            </a:r>
          </a:p>
          <a:p>
            <a:r>
              <a:rPr lang="en-IN" dirty="0"/>
              <a:t>Derived from productivity data collected for over 4,000 contemporary software projects</a:t>
            </a:r>
            <a:endParaRPr lang="en-IN" dirty="0">
              <a:solidFill>
                <a:srgbClr val="FF00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9720" y="500042"/>
            <a:ext cx="8229600" cy="1066800"/>
          </a:xfrm>
        </p:spPr>
        <p:txBody>
          <a:bodyPr/>
          <a:lstStyle/>
          <a:p>
            <a:r>
              <a:rPr lang="en-IN" dirty="0"/>
              <a:t>The Software Equation</a:t>
            </a:r>
          </a:p>
        </p:txBody>
      </p:sp>
      <p:pic>
        <p:nvPicPr>
          <p:cNvPr id="110594" name="Picture 2"/>
          <p:cNvPicPr>
            <a:picLocks noGrp="1" noChangeAspect="1" noChangeArrowheads="1"/>
          </p:cNvPicPr>
          <p:nvPr>
            <p:ph idx="1"/>
          </p:nvPr>
        </p:nvPicPr>
        <p:blipFill>
          <a:blip r:embed="rId2"/>
          <a:srcRect/>
          <a:stretch>
            <a:fillRect/>
          </a:stretch>
        </p:blipFill>
        <p:spPr bwMode="auto">
          <a:xfrm>
            <a:off x="2381224" y="1428737"/>
            <a:ext cx="6994780" cy="3416307"/>
          </a:xfrm>
          <a:prstGeom prst="rect">
            <a:avLst/>
          </a:prstGeom>
          <a:noFill/>
          <a:ln w="9525">
            <a:noFill/>
            <a:miter lim="800000"/>
            <a:headEnd/>
            <a:tailEnd/>
          </a:ln>
          <a:effectLst/>
        </p:spPr>
      </p:pic>
      <p:pic>
        <p:nvPicPr>
          <p:cNvPr id="110596" name="Picture 4"/>
          <p:cNvPicPr>
            <a:picLocks noChangeAspect="1" noChangeArrowheads="1"/>
          </p:cNvPicPr>
          <p:nvPr/>
        </p:nvPicPr>
        <p:blipFill>
          <a:blip r:embed="rId3"/>
          <a:srcRect/>
          <a:stretch>
            <a:fillRect/>
          </a:stretch>
        </p:blipFill>
        <p:spPr bwMode="auto">
          <a:xfrm>
            <a:off x="1952596" y="5214950"/>
            <a:ext cx="8715404" cy="1643050"/>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Productivity parameter</a:t>
            </a:r>
          </a:p>
        </p:txBody>
      </p:sp>
      <p:sp>
        <p:nvSpPr>
          <p:cNvPr id="3" name="Content Placeholder 2"/>
          <p:cNvSpPr>
            <a:spLocks noGrp="1"/>
          </p:cNvSpPr>
          <p:nvPr>
            <p:ph idx="1"/>
          </p:nvPr>
        </p:nvSpPr>
        <p:spPr/>
        <p:txBody>
          <a:bodyPr>
            <a:normAutofit/>
          </a:bodyPr>
          <a:lstStyle/>
          <a:p>
            <a:r>
              <a:rPr lang="en-IN" dirty="0"/>
              <a:t>Reflects: </a:t>
            </a:r>
          </a:p>
          <a:p>
            <a:pPr algn="just">
              <a:buFont typeface="Wingdings" pitchFamily="2" charset="2"/>
              <a:buChar char="ü"/>
            </a:pPr>
            <a:r>
              <a:rPr lang="en-IN" dirty="0">
                <a:solidFill>
                  <a:srgbClr val="FF0000"/>
                </a:solidFill>
              </a:rPr>
              <a:t>overall process maturity </a:t>
            </a:r>
            <a:r>
              <a:rPr lang="en-IN" dirty="0"/>
              <a:t>and management practices, </a:t>
            </a:r>
          </a:p>
          <a:p>
            <a:pPr algn="just">
              <a:buFont typeface="Wingdings" pitchFamily="2" charset="2"/>
              <a:buChar char="ü"/>
            </a:pPr>
            <a:r>
              <a:rPr lang="en-IN" dirty="0"/>
              <a:t>the extent to which good </a:t>
            </a:r>
            <a:r>
              <a:rPr lang="en-IN" dirty="0">
                <a:solidFill>
                  <a:srgbClr val="FF0000"/>
                </a:solidFill>
              </a:rPr>
              <a:t>software engineering practices </a:t>
            </a:r>
            <a:r>
              <a:rPr lang="en-IN" dirty="0"/>
              <a:t>are used, </a:t>
            </a:r>
          </a:p>
          <a:p>
            <a:pPr algn="just">
              <a:buFont typeface="Wingdings" pitchFamily="2" charset="2"/>
              <a:buChar char="ü"/>
            </a:pPr>
            <a:r>
              <a:rPr lang="en-IN" dirty="0"/>
              <a:t>the </a:t>
            </a:r>
            <a:r>
              <a:rPr lang="en-IN" dirty="0">
                <a:solidFill>
                  <a:srgbClr val="FF0000"/>
                </a:solidFill>
              </a:rPr>
              <a:t>level of programming languages </a:t>
            </a:r>
            <a:r>
              <a:rPr lang="en-IN" dirty="0"/>
              <a:t>used, </a:t>
            </a:r>
          </a:p>
          <a:p>
            <a:pPr algn="just">
              <a:buFont typeface="Wingdings" pitchFamily="2" charset="2"/>
              <a:buChar char="ü"/>
            </a:pPr>
            <a:r>
              <a:rPr lang="en-IN" dirty="0"/>
              <a:t>the </a:t>
            </a:r>
            <a:r>
              <a:rPr lang="en-IN" dirty="0">
                <a:solidFill>
                  <a:srgbClr val="FF0000"/>
                </a:solidFill>
              </a:rPr>
              <a:t>state of the software environment</a:t>
            </a:r>
            <a:r>
              <a:rPr lang="en-IN" dirty="0"/>
              <a:t>, </a:t>
            </a:r>
          </a:p>
          <a:p>
            <a:pPr algn="just">
              <a:buFont typeface="Wingdings" pitchFamily="2" charset="2"/>
              <a:buChar char="ü"/>
            </a:pPr>
            <a:r>
              <a:rPr lang="en-IN" dirty="0"/>
              <a:t>the </a:t>
            </a:r>
            <a:r>
              <a:rPr lang="en-IN" dirty="0">
                <a:solidFill>
                  <a:srgbClr val="FF0000"/>
                </a:solidFill>
              </a:rPr>
              <a:t>skills and experience of the software team</a:t>
            </a:r>
            <a:r>
              <a:rPr lang="en-IN" dirty="0"/>
              <a:t>, </a:t>
            </a:r>
          </a:p>
          <a:p>
            <a:pPr algn="just">
              <a:buFont typeface="Wingdings" pitchFamily="2" charset="2"/>
              <a:buChar char="ü"/>
            </a:pPr>
            <a:r>
              <a:rPr lang="en-IN" dirty="0"/>
              <a:t>and the </a:t>
            </a:r>
            <a:r>
              <a:rPr lang="en-IN" dirty="0">
                <a:solidFill>
                  <a:srgbClr val="FF0000"/>
                </a:solidFill>
              </a:rPr>
              <a:t>complexity of the application</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Typical value of P</a:t>
            </a:r>
          </a:p>
        </p:txBody>
      </p:sp>
      <p:sp>
        <p:nvSpPr>
          <p:cNvPr id="3" name="Content Placeholder 2"/>
          <p:cNvSpPr>
            <a:spLocks noGrp="1"/>
          </p:cNvSpPr>
          <p:nvPr>
            <p:ph idx="1"/>
          </p:nvPr>
        </p:nvSpPr>
        <p:spPr/>
        <p:txBody>
          <a:bodyPr/>
          <a:lstStyle/>
          <a:p>
            <a:pPr>
              <a:buFont typeface="Wingdings" pitchFamily="2" charset="2"/>
              <a:buChar char="ü"/>
            </a:pPr>
            <a:r>
              <a:rPr lang="en-IN" i="1" dirty="0"/>
              <a:t>P =  2,000  for development of real-time embedded software,</a:t>
            </a:r>
          </a:p>
          <a:p>
            <a:pPr>
              <a:buFont typeface="Wingdings" pitchFamily="2" charset="2"/>
              <a:buChar char="ü"/>
            </a:pPr>
            <a:r>
              <a:rPr lang="en-IN" i="1" dirty="0"/>
              <a:t>P = 10,000 for telecommunication and systems software, </a:t>
            </a:r>
          </a:p>
          <a:p>
            <a:pPr>
              <a:buFont typeface="Wingdings" pitchFamily="2" charset="2"/>
              <a:buChar char="ü"/>
            </a:pPr>
            <a:r>
              <a:rPr lang="en-IN" dirty="0"/>
              <a:t>P=12000  for scientific software (CAD)</a:t>
            </a:r>
            <a:endParaRPr lang="en-IN" i="1" dirty="0"/>
          </a:p>
          <a:p>
            <a:pPr>
              <a:buFont typeface="Wingdings" pitchFamily="2" charset="2"/>
              <a:buChar char="ü"/>
            </a:pPr>
            <a:r>
              <a:rPr lang="en-IN" i="1" dirty="0"/>
              <a:t> P=28,000 </a:t>
            </a:r>
            <a:r>
              <a:rPr lang="en-IN" dirty="0"/>
              <a:t>for business systems applications</a:t>
            </a:r>
          </a:p>
          <a:p>
            <a:r>
              <a:rPr lang="en-IN" dirty="0"/>
              <a:t>The productivity parameter can be derived for local conditions using historical data collected from past development efforts.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Software equation…</a:t>
            </a:r>
          </a:p>
        </p:txBody>
      </p:sp>
      <p:sp>
        <p:nvSpPr>
          <p:cNvPr id="3" name="Content Placeholder 2"/>
          <p:cNvSpPr>
            <a:spLocks noGrp="1"/>
          </p:cNvSpPr>
          <p:nvPr>
            <p:ph idx="1"/>
          </p:nvPr>
        </p:nvSpPr>
        <p:spPr/>
        <p:txBody>
          <a:bodyPr/>
          <a:lstStyle/>
          <a:p>
            <a:pPr>
              <a:buNone/>
            </a:pPr>
            <a:r>
              <a:rPr lang="en-IN" dirty="0"/>
              <a:t>The software equation has two independent parameters:</a:t>
            </a:r>
          </a:p>
          <a:p>
            <a:r>
              <a:rPr lang="en-IN" dirty="0"/>
              <a:t>(1) an estimate of size (in LOC) and </a:t>
            </a:r>
          </a:p>
          <a:p>
            <a:r>
              <a:rPr lang="en-IN" dirty="0"/>
              <a:t>(2) an indication of project duration in calendar months or years.</a:t>
            </a:r>
          </a:p>
          <a:p>
            <a:pPr>
              <a:buNone/>
            </a:pPr>
            <a:r>
              <a:rPr lang="en-IN" dirty="0"/>
              <a:t>To simplify the estimation process, Putnam and Myers [Put92] suggest a set of equations derived from the software equation.</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Minimum development time is defined as</a:t>
            </a:r>
          </a:p>
        </p:txBody>
      </p:sp>
      <p:sp>
        <p:nvSpPr>
          <p:cNvPr id="5" name="TextBox 4"/>
          <p:cNvSpPr txBox="1"/>
          <p:nvPr/>
        </p:nvSpPr>
        <p:spPr>
          <a:xfrm>
            <a:off x="2309786" y="5000636"/>
            <a:ext cx="5857916" cy="369332"/>
          </a:xfrm>
          <a:prstGeom prst="rect">
            <a:avLst/>
          </a:prstGeom>
          <a:noFill/>
        </p:spPr>
        <p:txBody>
          <a:bodyPr wrap="square" rtlCol="0">
            <a:spAutoFit/>
          </a:bodyPr>
          <a:lstStyle/>
          <a:p>
            <a:r>
              <a:rPr lang="en-IN" dirty="0"/>
              <a:t>Where t is represented in years</a:t>
            </a:r>
          </a:p>
        </p:txBody>
      </p:sp>
      <p:sp>
        <p:nvSpPr>
          <p:cNvPr id="6" name="Content Placeholder 5"/>
          <p:cNvSpPr>
            <a:spLocks noGrp="1"/>
          </p:cNvSpPr>
          <p:nvPr>
            <p:ph idx="1"/>
          </p:nvPr>
        </p:nvSpPr>
        <p:spPr/>
        <p:txBody>
          <a:bodyPr/>
          <a:lstStyle/>
          <a:p>
            <a:endParaRPr lang="en-IN" dirty="0"/>
          </a:p>
        </p:txBody>
      </p:sp>
      <p:pic>
        <p:nvPicPr>
          <p:cNvPr id="111619" name="Picture 3"/>
          <p:cNvPicPr>
            <a:picLocks noChangeAspect="1" noChangeArrowheads="1"/>
          </p:cNvPicPr>
          <p:nvPr/>
        </p:nvPicPr>
        <p:blipFill>
          <a:blip r:embed="rId2"/>
          <a:srcRect/>
          <a:stretch>
            <a:fillRect/>
          </a:stretch>
        </p:blipFill>
        <p:spPr bwMode="auto">
          <a:xfrm>
            <a:off x="1524000" y="2285992"/>
            <a:ext cx="9144000" cy="2643206"/>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sp>
        <p:nvSpPr>
          <p:cNvPr id="3" name="Content Placeholder 2"/>
          <p:cNvSpPr>
            <a:spLocks noGrp="1"/>
          </p:cNvSpPr>
          <p:nvPr>
            <p:ph idx="1"/>
          </p:nvPr>
        </p:nvSpPr>
        <p:spPr/>
        <p:txBody>
          <a:bodyPr/>
          <a:lstStyle/>
          <a:p>
            <a:r>
              <a:rPr lang="en-IN" dirty="0"/>
              <a:t>Consider the CAD software</a:t>
            </a:r>
          </a:p>
          <a:p>
            <a:r>
              <a:rPr lang="en-IN" dirty="0"/>
              <a:t>Recommended value of P=12000 ( for scientific software)</a:t>
            </a:r>
          </a:p>
        </p:txBody>
      </p:sp>
      <p:pic>
        <p:nvPicPr>
          <p:cNvPr id="112644" name="Picture 4"/>
          <p:cNvPicPr>
            <a:picLocks noChangeAspect="1" noChangeArrowheads="1"/>
          </p:cNvPicPr>
          <p:nvPr/>
        </p:nvPicPr>
        <p:blipFill>
          <a:blip r:embed="rId2"/>
          <a:srcRect/>
          <a:stretch>
            <a:fillRect/>
          </a:stretch>
        </p:blipFill>
        <p:spPr bwMode="auto">
          <a:xfrm>
            <a:off x="2524100" y="4143380"/>
            <a:ext cx="7358114" cy="2143140"/>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28604"/>
            <a:ext cx="8229600" cy="1066800"/>
          </a:xfrm>
        </p:spPr>
        <p:txBody>
          <a:bodyPr>
            <a:normAutofit/>
          </a:bodyPr>
          <a:lstStyle/>
          <a:p>
            <a:r>
              <a:rPr lang="en-IN" dirty="0"/>
              <a:t>Example (HW)</a:t>
            </a:r>
          </a:p>
        </p:txBody>
      </p:sp>
      <p:pic>
        <p:nvPicPr>
          <p:cNvPr id="129026" name="Picture 2"/>
          <p:cNvPicPr>
            <a:picLocks noGrp="1" noChangeAspect="1" noChangeArrowheads="1"/>
          </p:cNvPicPr>
          <p:nvPr>
            <p:ph idx="1"/>
          </p:nvPr>
        </p:nvPicPr>
        <p:blipFill>
          <a:blip r:embed="rId2"/>
          <a:srcRect/>
          <a:stretch>
            <a:fillRect/>
          </a:stretch>
        </p:blipFill>
        <p:spPr bwMode="auto">
          <a:xfrm>
            <a:off x="1524000" y="1285861"/>
            <a:ext cx="8572528" cy="1316435"/>
          </a:xfrm>
          <a:prstGeom prst="rect">
            <a:avLst/>
          </a:prstGeom>
          <a:noFill/>
          <a:ln w="9525">
            <a:noFill/>
            <a:miter lim="800000"/>
            <a:headEnd/>
            <a:tailEnd/>
          </a:ln>
          <a:effectLst/>
        </p:spPr>
      </p:pic>
      <p:sp>
        <p:nvSpPr>
          <p:cNvPr id="5" name="Rectangle 4"/>
          <p:cNvSpPr/>
          <p:nvPr/>
        </p:nvSpPr>
        <p:spPr>
          <a:xfrm>
            <a:off x="1524000" y="1214422"/>
            <a:ext cx="1285884" cy="500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9027" name="Picture 3"/>
          <p:cNvPicPr>
            <a:picLocks noChangeAspect="1" noChangeArrowheads="1"/>
          </p:cNvPicPr>
          <p:nvPr/>
        </p:nvPicPr>
        <p:blipFill>
          <a:blip r:embed="rId3"/>
          <a:srcRect/>
          <a:stretch>
            <a:fillRect/>
          </a:stretch>
        </p:blipFill>
        <p:spPr bwMode="auto">
          <a:xfrm>
            <a:off x="1524000" y="2357431"/>
            <a:ext cx="9144000" cy="4500571"/>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DEABCA-5BF9-4761-A245-602C4C9AB025}"/>
              </a:ext>
            </a:extLst>
          </p:cNvPr>
          <p:cNvPicPr>
            <a:picLocks noChangeAspect="1" noChangeArrowheads="1"/>
          </p:cNvPicPr>
          <p:nvPr/>
        </p:nvPicPr>
        <p:blipFill>
          <a:blip r:embed="rId2"/>
          <a:srcRect/>
          <a:stretch>
            <a:fillRect/>
          </a:stretch>
        </p:blipFill>
        <p:spPr bwMode="auto">
          <a:xfrm>
            <a:off x="683394" y="1232033"/>
            <a:ext cx="11049801" cy="5409117"/>
          </a:xfrm>
          <a:prstGeom prst="rect">
            <a:avLst/>
          </a:prstGeom>
          <a:noFill/>
          <a:ln w="9525">
            <a:noFill/>
            <a:miter lim="800000"/>
            <a:headEnd/>
            <a:tailEnd/>
          </a:ln>
          <a:effectLst/>
        </p:spPr>
      </p:pic>
    </p:spTree>
    <p:extLst>
      <p:ext uri="{BB962C8B-B14F-4D97-AF65-F5344CB8AC3E}">
        <p14:creationId xmlns:p14="http://schemas.microsoft.com/office/powerpoint/2010/main" xmlns="" val="21639505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xmlns="" Requires="p14">
          <p:contentPart p14:bwMode="auto" r:id="rId2">
            <p14:nvContentPartPr>
              <p14:cNvPr id="130050" name="Ink 2"/>
              <p14:cNvContentPartPr>
                <a14:cpLocks xmlns:a14="http://schemas.microsoft.com/office/drawing/2010/main" noRot="1" noChangeAspect="1" noEditPoints="1" noChangeArrowheads="1" noChangeShapeType="1"/>
              </p14:cNvContentPartPr>
              <p14:nvPr/>
            </p14:nvContentPartPr>
            <p14:xfrm>
              <a:off x="2765426" y="1660526"/>
              <a:ext cx="741363" cy="1179513"/>
            </p14:xfrm>
          </p:contentPart>
        </mc:Choice>
        <mc:Fallback>
          <p:pic>
            <p:nvPicPr>
              <p:cNvPr id="130050" name="Ink 2"/>
              <p:cNvPicPr>
                <a:picLocks noRot="1" noChangeAspect="1" noEditPoints="1" noChangeArrowheads="1" noChangeShapeType="1"/>
              </p:cNvPicPr>
              <p:nvPr/>
            </p:nvPicPr>
            <p:blipFill>
              <a:blip r:embed="rId3"/>
              <a:stretch>
                <a:fillRect/>
              </a:stretch>
            </p:blipFill>
            <p:spPr>
              <a:xfrm>
                <a:off x="2756069" y="1651162"/>
                <a:ext cx="760077" cy="1198241"/>
              </a:xfrm>
              <a:prstGeom prst="rect">
                <a:avLst/>
              </a:prstGeom>
            </p:spPr>
          </p:pic>
        </mc:Fallback>
      </mc:AlternateContent>
      <mc:AlternateContent xmlns:mc="http://schemas.openxmlformats.org/markup-compatibility/2006">
        <mc:Choice xmlns:p14="http://schemas.microsoft.com/office/powerpoint/2010/main" xmlns="" Requires="p14">
          <p:contentPart p14:bwMode="auto" r:id="rId4">
            <p14:nvContentPartPr>
              <p14:cNvPr id="130051" name="Ink 3"/>
              <p14:cNvContentPartPr>
                <a14:cpLocks xmlns:a14="http://schemas.microsoft.com/office/drawing/2010/main" noRot="1" noChangeAspect="1" noEditPoints="1" noChangeArrowheads="1" noChangeShapeType="1"/>
              </p14:cNvContentPartPr>
              <p14:nvPr/>
            </p14:nvContentPartPr>
            <p14:xfrm>
              <a:off x="3541713" y="2608264"/>
              <a:ext cx="169862" cy="160337"/>
            </p14:xfrm>
          </p:contentPart>
        </mc:Choice>
        <mc:Fallback>
          <p:pic>
            <p:nvPicPr>
              <p:cNvPr id="130051" name="Ink 3"/>
              <p:cNvPicPr>
                <a:picLocks noRot="1" noChangeAspect="1" noEditPoints="1" noChangeArrowheads="1" noChangeShapeType="1"/>
              </p:cNvPicPr>
              <p:nvPr/>
            </p:nvPicPr>
            <p:blipFill>
              <a:blip r:embed="rId5"/>
              <a:stretch>
                <a:fillRect/>
              </a:stretch>
            </p:blipFill>
            <p:spPr>
              <a:xfrm>
                <a:off x="3532356" y="2599122"/>
                <a:ext cx="188576" cy="178621"/>
              </a:xfrm>
              <a:prstGeom prst="rect">
                <a:avLst/>
              </a:prstGeom>
            </p:spPr>
          </p:pic>
        </mc:Fallback>
      </mc:AlternateContent>
      <mc:AlternateContent xmlns:mc="http://schemas.openxmlformats.org/markup-compatibility/2006">
        <mc:Choice xmlns:p14="http://schemas.microsoft.com/office/powerpoint/2010/main" xmlns="" Requires="p14">
          <p:contentPart p14:bwMode="auto" r:id="rId6">
            <p14:nvContentPartPr>
              <p14:cNvPr id="130052" name="Ink 4"/>
              <p14:cNvContentPartPr>
                <a14:cpLocks xmlns:a14="http://schemas.microsoft.com/office/drawing/2010/main" noRot="1" noChangeAspect="1" noEditPoints="1" noChangeArrowheads="1" noChangeShapeType="1"/>
              </p14:cNvContentPartPr>
              <p14:nvPr/>
            </p14:nvContentPartPr>
            <p14:xfrm>
              <a:off x="3952875" y="1901825"/>
              <a:ext cx="812800" cy="438150"/>
            </p14:xfrm>
          </p:contentPart>
        </mc:Choice>
        <mc:Fallback>
          <p:pic>
            <p:nvPicPr>
              <p:cNvPr id="130052" name="Ink 4"/>
              <p:cNvPicPr>
                <a:picLocks noRot="1" noChangeAspect="1" noEditPoints="1" noChangeArrowheads="1" noChangeShapeType="1"/>
              </p:cNvPicPr>
              <p:nvPr/>
            </p:nvPicPr>
            <p:blipFill>
              <a:blip r:embed="rId7"/>
              <a:stretch>
                <a:fillRect/>
              </a:stretch>
            </p:blipFill>
            <p:spPr>
              <a:xfrm>
                <a:off x="3943516" y="1892464"/>
                <a:ext cx="831518" cy="456871"/>
              </a:xfrm>
              <a:prstGeom prst="rect">
                <a:avLst/>
              </a:prstGeom>
            </p:spPr>
          </p:pic>
        </mc:Fallback>
      </mc:AlternateContent>
      <mc:AlternateContent xmlns:mc="http://schemas.openxmlformats.org/markup-compatibility/2006">
        <mc:Choice xmlns:p14="http://schemas.microsoft.com/office/powerpoint/2010/main" xmlns="" Requires="p14">
          <p:contentPart p14:bwMode="auto" r:id="rId8">
            <p14:nvContentPartPr>
              <p14:cNvPr id="130053" name="Ink 5"/>
              <p14:cNvContentPartPr>
                <a14:cpLocks xmlns:a14="http://schemas.microsoft.com/office/drawing/2010/main" noRot="1" noChangeAspect="1" noEditPoints="1" noChangeArrowheads="1" noChangeShapeType="1"/>
              </p14:cNvContentPartPr>
              <p14:nvPr/>
            </p14:nvContentPartPr>
            <p14:xfrm>
              <a:off x="3506788" y="1339851"/>
              <a:ext cx="4438650" cy="1901825"/>
            </p14:xfrm>
          </p:contentPart>
        </mc:Choice>
        <mc:Fallback>
          <p:pic>
            <p:nvPicPr>
              <p:cNvPr id="130053" name="Ink 5"/>
              <p:cNvPicPr>
                <a:picLocks noRot="1" noChangeAspect="1" noEditPoints="1" noChangeArrowheads="1" noChangeShapeType="1"/>
              </p:cNvPicPr>
              <p:nvPr/>
            </p:nvPicPr>
            <p:blipFill>
              <a:blip r:embed="rId9"/>
              <a:stretch>
                <a:fillRect/>
              </a:stretch>
            </p:blipFill>
            <p:spPr>
              <a:xfrm>
                <a:off x="3497428" y="1330493"/>
                <a:ext cx="4457371" cy="1920541"/>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
            <p14:nvContentPartPr>
              <p14:cNvPr id="130054" name="Ink 6"/>
              <p14:cNvContentPartPr>
                <a14:cpLocks xmlns:a14="http://schemas.microsoft.com/office/drawing/2010/main" noRot="1" noChangeAspect="1" noEditPoints="1" noChangeArrowheads="1" noChangeShapeType="1"/>
              </p14:cNvContentPartPr>
              <p14:nvPr/>
            </p14:nvContentPartPr>
            <p14:xfrm>
              <a:off x="4943475" y="1731964"/>
              <a:ext cx="1250950" cy="1019175"/>
            </p14:xfrm>
          </p:contentPart>
        </mc:Choice>
        <mc:Fallback>
          <p:pic>
            <p:nvPicPr>
              <p:cNvPr id="130054" name="Ink 6"/>
              <p:cNvPicPr>
                <a:picLocks noRot="1" noChangeAspect="1" noEditPoints="1" noChangeArrowheads="1" noChangeShapeType="1"/>
              </p:cNvPicPr>
              <p:nvPr/>
            </p:nvPicPr>
            <p:blipFill>
              <a:blip r:embed="rId11"/>
              <a:stretch>
                <a:fillRect/>
              </a:stretch>
            </p:blipFill>
            <p:spPr>
              <a:xfrm>
                <a:off x="4934113" y="1722597"/>
                <a:ext cx="1269675" cy="1037909"/>
              </a:xfrm>
              <a:prstGeom prst="rect">
                <a:avLst/>
              </a:prstGeom>
            </p:spPr>
          </p:pic>
        </mc:Fallback>
      </mc:AlternateContent>
      <mc:AlternateContent xmlns:mc="http://schemas.openxmlformats.org/markup-compatibility/2006">
        <mc:Choice xmlns:p14="http://schemas.microsoft.com/office/powerpoint/2010/main" xmlns="" Requires="p14">
          <p:contentPart p14:bwMode="auto" r:id="rId12">
            <p14:nvContentPartPr>
              <p14:cNvPr id="130055" name="Ink 7"/>
              <p14:cNvContentPartPr>
                <a14:cpLocks xmlns:a14="http://schemas.microsoft.com/office/drawing/2010/main" noRot="1" noChangeAspect="1" noEditPoints="1" noChangeArrowheads="1" noChangeShapeType="1"/>
              </p14:cNvContentPartPr>
              <p14:nvPr/>
            </p14:nvContentPartPr>
            <p14:xfrm>
              <a:off x="6211889" y="1714500"/>
              <a:ext cx="1587" cy="285750"/>
            </p14:xfrm>
          </p:contentPart>
        </mc:Choice>
        <mc:Fallback>
          <p:pic>
            <p:nvPicPr>
              <p:cNvPr id="130055" name="Ink 7"/>
              <p:cNvPicPr>
                <a:picLocks noRot="1" noChangeAspect="1" noEditPoints="1" noChangeArrowheads="1" noChangeShapeType="1"/>
              </p:cNvPicPr>
              <p:nvPr/>
            </p:nvPicPr>
            <p:blipFill>
              <a:blip r:embed="rId13"/>
              <a:stretch>
                <a:fillRect/>
              </a:stretch>
            </p:blipFill>
            <p:spPr>
              <a:xfrm>
                <a:off x="6170627" y="1705155"/>
                <a:ext cx="84111" cy="304441"/>
              </a:xfrm>
              <a:prstGeom prst="rect">
                <a:avLst/>
              </a:prstGeom>
            </p:spPr>
          </p:pic>
        </mc:Fallback>
      </mc:AlternateContent>
      <mc:AlternateContent xmlns:mc="http://schemas.openxmlformats.org/markup-compatibility/2006">
        <mc:Choice xmlns:p14="http://schemas.microsoft.com/office/powerpoint/2010/main" xmlns="" Requires="p14">
          <p:contentPart p14:bwMode="auto" r:id="rId14">
            <p14:nvContentPartPr>
              <p14:cNvPr id="130056" name="Ink 8"/>
              <p14:cNvContentPartPr>
                <a14:cpLocks xmlns:a14="http://schemas.microsoft.com/office/drawing/2010/main" noRot="1" noChangeAspect="1" noEditPoints="1" noChangeArrowheads="1" noChangeShapeType="1"/>
              </p14:cNvContentPartPr>
              <p14:nvPr/>
            </p14:nvContentPartPr>
            <p14:xfrm>
              <a:off x="6372226" y="1643064"/>
              <a:ext cx="938213" cy="231775"/>
            </p14:xfrm>
          </p:contentPart>
        </mc:Choice>
        <mc:Fallback>
          <p:pic>
            <p:nvPicPr>
              <p:cNvPr id="130056" name="Ink 8"/>
              <p:cNvPicPr>
                <a:picLocks noRot="1" noChangeAspect="1" noEditPoints="1" noChangeArrowheads="1" noChangeShapeType="1"/>
              </p:cNvPicPr>
              <p:nvPr/>
            </p:nvPicPr>
            <p:blipFill>
              <a:blip r:embed="rId15"/>
              <a:stretch>
                <a:fillRect/>
              </a:stretch>
            </p:blipFill>
            <p:spPr>
              <a:xfrm>
                <a:off x="6362869" y="1633779"/>
                <a:ext cx="956927" cy="250346"/>
              </a:xfrm>
              <a:prstGeom prst="rect">
                <a:avLst/>
              </a:prstGeom>
            </p:spPr>
          </p:pic>
        </mc:Fallback>
      </mc:AlternateContent>
      <mc:AlternateContent xmlns:mc="http://schemas.openxmlformats.org/markup-compatibility/2006">
        <mc:Choice xmlns:p14="http://schemas.microsoft.com/office/powerpoint/2010/main" xmlns="" Requires="p14">
          <p:contentPart p14:bwMode="auto" r:id="rId16">
            <p14:nvContentPartPr>
              <p14:cNvPr id="130057" name="Ink 9"/>
              <p14:cNvContentPartPr>
                <a14:cpLocks xmlns:a14="http://schemas.microsoft.com/office/drawing/2010/main" noRot="1" noChangeAspect="1" noEditPoints="1" noChangeArrowheads="1" noChangeShapeType="1"/>
              </p14:cNvContentPartPr>
              <p14:nvPr/>
            </p14:nvContentPartPr>
            <p14:xfrm>
              <a:off x="6194425" y="1419225"/>
              <a:ext cx="1625600" cy="1411288"/>
            </p14:xfrm>
          </p:contentPart>
        </mc:Choice>
        <mc:Fallback>
          <p:pic>
            <p:nvPicPr>
              <p:cNvPr id="130057" name="Ink 9"/>
              <p:cNvPicPr>
                <a:picLocks noRot="1" noChangeAspect="1" noEditPoints="1" noChangeArrowheads="1" noChangeShapeType="1"/>
              </p:cNvPicPr>
              <p:nvPr/>
            </p:nvPicPr>
            <p:blipFill>
              <a:blip r:embed="rId17"/>
              <a:stretch>
                <a:fillRect/>
              </a:stretch>
            </p:blipFill>
            <p:spPr>
              <a:xfrm>
                <a:off x="6185156" y="1409864"/>
                <a:ext cx="1644138" cy="1430009"/>
              </a:xfrm>
              <a:prstGeom prst="rect">
                <a:avLst/>
              </a:prstGeom>
            </p:spPr>
          </p:pic>
        </mc:Fallback>
      </mc:AlternateContent>
      <mc:AlternateContent xmlns:mc="http://schemas.openxmlformats.org/markup-compatibility/2006">
        <mc:Choice xmlns:p14="http://schemas.microsoft.com/office/powerpoint/2010/main" xmlns="" Requires="p14">
          <p:contentPart p14:bwMode="auto" r:id="rId18">
            <p14:nvContentPartPr>
              <p14:cNvPr id="130058" name="Ink 10"/>
              <p14:cNvContentPartPr>
                <a14:cpLocks xmlns:a14="http://schemas.microsoft.com/office/drawing/2010/main" noRot="1" noChangeAspect="1" noEditPoints="1" noChangeArrowheads="1" noChangeShapeType="1"/>
              </p14:cNvContentPartPr>
              <p14:nvPr/>
            </p14:nvContentPartPr>
            <p14:xfrm>
              <a:off x="7704139" y="1196975"/>
              <a:ext cx="98425" cy="223838"/>
            </p14:xfrm>
          </p:contentPart>
        </mc:Choice>
        <mc:Fallback>
          <p:pic>
            <p:nvPicPr>
              <p:cNvPr id="130058" name="Ink 10"/>
              <p:cNvPicPr>
                <a:picLocks noRot="1" noChangeAspect="1" noEditPoints="1" noChangeArrowheads="1" noChangeShapeType="1"/>
              </p:cNvPicPr>
              <p:nvPr/>
            </p:nvPicPr>
            <p:blipFill>
              <a:blip r:embed="rId19"/>
              <a:stretch>
                <a:fillRect/>
              </a:stretch>
            </p:blipFill>
            <p:spPr>
              <a:xfrm>
                <a:off x="7695665" y="1187633"/>
                <a:ext cx="115372" cy="242521"/>
              </a:xfrm>
              <a:prstGeom prst="rect">
                <a:avLst/>
              </a:prstGeom>
            </p:spPr>
          </p:pic>
        </mc:Fallback>
      </mc:AlternateContent>
      <mc:AlternateContent xmlns:mc="http://schemas.openxmlformats.org/markup-compatibility/2006">
        <mc:Choice xmlns:p14="http://schemas.microsoft.com/office/powerpoint/2010/main" xmlns="" Requires="p14">
          <p:contentPart p14:bwMode="auto" r:id="rId20">
            <p14:nvContentPartPr>
              <p14:cNvPr id="130059" name="Ink 11"/>
              <p14:cNvContentPartPr>
                <a14:cpLocks xmlns:a14="http://schemas.microsoft.com/office/drawing/2010/main" noRot="1" noChangeAspect="1" noEditPoints="1" noChangeArrowheads="1" noChangeShapeType="1"/>
              </p14:cNvContentPartPr>
              <p14:nvPr/>
            </p14:nvContentPartPr>
            <p14:xfrm>
              <a:off x="8078789" y="1223964"/>
              <a:ext cx="384175" cy="401637"/>
            </p14:xfrm>
          </p:contentPart>
        </mc:Choice>
        <mc:Fallback>
          <p:pic>
            <p:nvPicPr>
              <p:cNvPr id="130059" name="Ink 11"/>
              <p:cNvPicPr>
                <a:picLocks noRot="1" noChangeAspect="1" noEditPoints="1" noChangeArrowheads="1" noChangeShapeType="1"/>
              </p:cNvPicPr>
              <p:nvPr/>
            </p:nvPicPr>
            <p:blipFill>
              <a:blip r:embed="rId21"/>
              <a:stretch>
                <a:fillRect/>
              </a:stretch>
            </p:blipFill>
            <p:spPr>
              <a:xfrm>
                <a:off x="8069480" y="1214615"/>
                <a:ext cx="402793" cy="420335"/>
              </a:xfrm>
              <a:prstGeom prst="rect">
                <a:avLst/>
              </a:prstGeom>
            </p:spPr>
          </p:pic>
        </mc:Fallback>
      </mc:AlternateContent>
      <mc:AlternateContent xmlns:mc="http://schemas.openxmlformats.org/markup-compatibility/2006">
        <mc:Choice xmlns:p14="http://schemas.microsoft.com/office/powerpoint/2010/main" xmlns="" Requires="p14">
          <p:contentPart p14:bwMode="auto" r:id="rId22">
            <p14:nvContentPartPr>
              <p14:cNvPr id="130060" name="Ink 12"/>
              <p14:cNvContentPartPr>
                <a14:cpLocks xmlns:a14="http://schemas.microsoft.com/office/drawing/2010/main" noRot="1" noChangeAspect="1" noEditPoints="1" noChangeArrowheads="1" noChangeShapeType="1"/>
              </p14:cNvContentPartPr>
              <p14:nvPr/>
            </p14:nvContentPartPr>
            <p14:xfrm>
              <a:off x="5184775" y="4537076"/>
              <a:ext cx="1849438" cy="53975"/>
            </p14:xfrm>
          </p:contentPart>
        </mc:Choice>
        <mc:Fallback>
          <p:pic>
            <p:nvPicPr>
              <p:cNvPr id="130060" name="Ink 12"/>
              <p:cNvPicPr>
                <a:picLocks noRot="1" noChangeAspect="1" noEditPoints="1" noChangeArrowheads="1" noChangeShapeType="1"/>
              </p:cNvPicPr>
              <p:nvPr/>
            </p:nvPicPr>
            <p:blipFill>
              <a:blip r:embed="rId23"/>
              <a:stretch>
                <a:fillRect/>
              </a:stretch>
            </p:blipFill>
            <p:spPr>
              <a:xfrm>
                <a:off x="5175411" y="4527720"/>
                <a:ext cx="1868166" cy="72686"/>
              </a:xfrm>
              <a:prstGeom prst="rect">
                <a:avLst/>
              </a:prstGeom>
            </p:spPr>
          </p:pic>
        </mc:Fallback>
      </mc:AlternateContent>
      <mc:AlternateContent xmlns:mc="http://schemas.openxmlformats.org/markup-compatibility/2006">
        <mc:Choice xmlns:p14="http://schemas.microsoft.com/office/powerpoint/2010/main" xmlns="" Requires="p14">
          <p:contentPart p14:bwMode="auto" r:id="rId24">
            <p14:nvContentPartPr>
              <p14:cNvPr id="130061" name="Ink 13"/>
              <p14:cNvContentPartPr>
                <a14:cpLocks xmlns:a14="http://schemas.microsoft.com/office/drawing/2010/main" noRot="1" noChangeAspect="1" noEditPoints="1" noChangeArrowheads="1" noChangeShapeType="1"/>
              </p14:cNvContentPartPr>
              <p14:nvPr/>
            </p14:nvContentPartPr>
            <p14:xfrm>
              <a:off x="2247900" y="4616450"/>
              <a:ext cx="884238" cy="420688"/>
            </p14:xfrm>
          </p:contentPart>
        </mc:Choice>
        <mc:Fallback>
          <p:pic>
            <p:nvPicPr>
              <p:cNvPr id="130061" name="Ink 13"/>
              <p:cNvPicPr>
                <a:picLocks noRot="1" noChangeAspect="1" noEditPoints="1" noChangeArrowheads="1" noChangeShapeType="1"/>
              </p:cNvPicPr>
              <p:nvPr/>
            </p:nvPicPr>
            <p:blipFill>
              <a:blip r:embed="rId25"/>
              <a:stretch>
                <a:fillRect/>
              </a:stretch>
            </p:blipFill>
            <p:spPr>
              <a:xfrm>
                <a:off x="2238543" y="4607085"/>
                <a:ext cx="902952" cy="439417"/>
              </a:xfrm>
              <a:prstGeom prst="rect">
                <a:avLst/>
              </a:prstGeom>
            </p:spPr>
          </p:pic>
        </mc:Fallback>
      </mc:AlternateContent>
      <mc:AlternateContent xmlns:mc="http://schemas.openxmlformats.org/markup-compatibility/2006">
        <mc:Choice xmlns:p14="http://schemas.microsoft.com/office/powerpoint/2010/main" xmlns="" Requires="p14">
          <p:contentPart p14:bwMode="auto" r:id="rId26">
            <p14:nvContentPartPr>
              <p14:cNvPr id="130062" name="Ink 14"/>
              <p14:cNvContentPartPr>
                <a14:cpLocks xmlns:a14="http://schemas.microsoft.com/office/drawing/2010/main" noRot="1" noChangeAspect="1" noEditPoints="1" noChangeArrowheads="1" noChangeShapeType="1"/>
              </p14:cNvContentPartPr>
              <p14:nvPr/>
            </p14:nvContentPartPr>
            <p14:xfrm>
              <a:off x="3354388" y="4518025"/>
              <a:ext cx="563562" cy="349250"/>
            </p14:xfrm>
          </p:contentPart>
        </mc:Choice>
        <mc:Fallback>
          <p:pic>
            <p:nvPicPr>
              <p:cNvPr id="130062" name="Ink 14"/>
              <p:cNvPicPr>
                <a:picLocks noRot="1" noChangeAspect="1" noEditPoints="1" noChangeArrowheads="1" noChangeShapeType="1"/>
              </p:cNvPicPr>
              <p:nvPr/>
            </p:nvPicPr>
            <p:blipFill>
              <a:blip r:embed="rId27"/>
              <a:stretch>
                <a:fillRect/>
              </a:stretch>
            </p:blipFill>
            <p:spPr>
              <a:xfrm>
                <a:off x="3345025" y="4508693"/>
                <a:ext cx="582287" cy="367915"/>
              </a:xfrm>
              <a:prstGeom prst="rect">
                <a:avLst/>
              </a:prstGeom>
            </p:spPr>
          </p:pic>
        </mc:Fallback>
      </mc:AlternateContent>
      <mc:AlternateContent xmlns:mc="http://schemas.openxmlformats.org/markup-compatibility/2006">
        <mc:Choice xmlns:p14="http://schemas.microsoft.com/office/powerpoint/2010/main" xmlns="" Requires="p14">
          <p:contentPart p14:bwMode="auto" r:id="rId28">
            <p14:nvContentPartPr>
              <p14:cNvPr id="130063" name="Ink 15"/>
              <p14:cNvContentPartPr>
                <a14:cpLocks xmlns:a14="http://schemas.microsoft.com/office/drawing/2010/main" noRot="1" noChangeAspect="1" noEditPoints="1" noChangeArrowheads="1" noChangeShapeType="1"/>
              </p14:cNvContentPartPr>
              <p14:nvPr/>
            </p14:nvContentPartPr>
            <p14:xfrm>
              <a:off x="4202114" y="4510089"/>
              <a:ext cx="295275" cy="249237"/>
            </p14:xfrm>
          </p:contentPart>
        </mc:Choice>
        <mc:Fallback>
          <p:pic>
            <p:nvPicPr>
              <p:cNvPr id="130063" name="Ink 15"/>
              <p:cNvPicPr>
                <a:picLocks noRot="1" noChangeAspect="1" noEditPoints="1" noChangeArrowheads="1" noChangeShapeType="1"/>
              </p:cNvPicPr>
              <p:nvPr/>
            </p:nvPicPr>
            <p:blipFill>
              <a:blip r:embed="rId29"/>
              <a:stretch>
                <a:fillRect/>
              </a:stretch>
            </p:blipFill>
            <p:spPr>
              <a:xfrm>
                <a:off x="4192752" y="4500778"/>
                <a:ext cx="314000" cy="267858"/>
              </a:xfrm>
              <a:prstGeom prst="rect">
                <a:avLst/>
              </a:prstGeom>
            </p:spPr>
          </p:pic>
        </mc:Fallback>
      </mc:AlternateContent>
      <mc:AlternateContent xmlns:mc="http://schemas.openxmlformats.org/markup-compatibility/2006">
        <mc:Choice xmlns:p14="http://schemas.microsoft.com/office/powerpoint/2010/main" xmlns="" Requires="p14">
          <p:contentPart p14:bwMode="auto" r:id="rId30">
            <p14:nvContentPartPr>
              <p14:cNvPr id="130064" name="Ink 16"/>
              <p14:cNvContentPartPr>
                <a14:cpLocks xmlns:a14="http://schemas.microsoft.com/office/drawing/2010/main" noRot="1" noChangeAspect="1" noEditPoints="1" noChangeArrowheads="1" noChangeShapeType="1"/>
              </p14:cNvContentPartPr>
              <p14:nvPr/>
            </p14:nvContentPartPr>
            <p14:xfrm>
              <a:off x="4748214" y="4491038"/>
              <a:ext cx="249237" cy="241300"/>
            </p14:xfrm>
          </p:contentPart>
        </mc:Choice>
        <mc:Fallback>
          <p:pic>
            <p:nvPicPr>
              <p:cNvPr id="130064" name="Ink 16"/>
              <p:cNvPicPr>
                <a:picLocks noRot="1" noChangeAspect="1" noEditPoints="1" noChangeArrowheads="1" noChangeShapeType="1"/>
              </p:cNvPicPr>
              <p:nvPr/>
            </p:nvPicPr>
            <p:blipFill>
              <a:blip r:embed="rId31"/>
              <a:stretch>
                <a:fillRect/>
              </a:stretch>
            </p:blipFill>
            <p:spPr>
              <a:xfrm>
                <a:off x="4739189" y="4481972"/>
                <a:ext cx="267288" cy="259432"/>
              </a:xfrm>
              <a:prstGeom prst="rect">
                <a:avLst/>
              </a:prstGeom>
            </p:spPr>
          </p:pic>
        </mc:Fallback>
      </mc:AlternateContent>
      <mc:AlternateContent xmlns:mc="http://schemas.openxmlformats.org/markup-compatibility/2006">
        <mc:Choice xmlns:p14="http://schemas.microsoft.com/office/powerpoint/2010/main" xmlns="" Requires="p14">
          <p:contentPart p14:bwMode="auto" r:id="rId32">
            <p14:nvContentPartPr>
              <p14:cNvPr id="130065" name="Ink 17"/>
              <p14:cNvContentPartPr>
                <a14:cpLocks xmlns:a14="http://schemas.microsoft.com/office/drawing/2010/main" noRot="1" noChangeAspect="1" noEditPoints="1" noChangeArrowheads="1" noChangeShapeType="1"/>
              </p14:cNvContentPartPr>
              <p14:nvPr/>
            </p14:nvContentPartPr>
            <p14:xfrm>
              <a:off x="5292725" y="4367213"/>
              <a:ext cx="973138" cy="482600"/>
            </p14:xfrm>
          </p:contentPart>
        </mc:Choice>
        <mc:Fallback>
          <p:pic>
            <p:nvPicPr>
              <p:cNvPr id="130065" name="Ink 17"/>
              <p:cNvPicPr>
                <a:picLocks noRot="1" noChangeAspect="1" noEditPoints="1" noChangeArrowheads="1" noChangeShapeType="1"/>
              </p:cNvPicPr>
              <p:nvPr/>
            </p:nvPicPr>
            <p:blipFill>
              <a:blip r:embed="rId33"/>
              <a:stretch>
                <a:fillRect/>
              </a:stretch>
            </p:blipFill>
            <p:spPr>
              <a:xfrm>
                <a:off x="5283368" y="4357779"/>
                <a:ext cx="991852" cy="501469"/>
              </a:xfrm>
              <a:prstGeom prst="rect">
                <a:avLst/>
              </a:prstGeom>
            </p:spPr>
          </p:pic>
        </mc:Fallback>
      </mc:AlternateContent>
      <mc:AlternateContent xmlns:mc="http://schemas.openxmlformats.org/markup-compatibility/2006">
        <mc:Choice xmlns:p14="http://schemas.microsoft.com/office/powerpoint/2010/main" xmlns="" Requires="p14">
          <p:contentPart p14:bwMode="auto" r:id="rId34">
            <p14:nvContentPartPr>
              <p14:cNvPr id="130066" name="Ink 18"/>
              <p14:cNvContentPartPr>
                <a14:cpLocks xmlns:a14="http://schemas.microsoft.com/office/drawing/2010/main" noRot="1" noChangeAspect="1" noEditPoints="1" noChangeArrowheads="1" noChangeShapeType="1"/>
              </p14:cNvContentPartPr>
              <p14:nvPr/>
            </p14:nvContentPartPr>
            <p14:xfrm>
              <a:off x="6515101" y="4367214"/>
              <a:ext cx="339725" cy="581025"/>
            </p14:xfrm>
          </p:contentPart>
        </mc:Choice>
        <mc:Fallback>
          <p:pic>
            <p:nvPicPr>
              <p:cNvPr id="130066" name="Ink 18"/>
              <p:cNvPicPr>
                <a:picLocks noRot="1" noChangeAspect="1" noEditPoints="1" noChangeArrowheads="1" noChangeShapeType="1"/>
              </p:cNvPicPr>
              <p:nvPr/>
            </p:nvPicPr>
            <p:blipFill>
              <a:blip r:embed="rId35"/>
              <a:stretch>
                <a:fillRect/>
              </a:stretch>
            </p:blipFill>
            <p:spPr>
              <a:xfrm>
                <a:off x="6506051" y="4357854"/>
                <a:ext cx="357825" cy="599745"/>
              </a:xfrm>
              <a:prstGeom prst="rect">
                <a:avLst/>
              </a:prstGeom>
            </p:spPr>
          </p:pic>
        </mc:Fallback>
      </mc:AlternateContent>
      <mc:AlternateContent xmlns:mc="http://schemas.openxmlformats.org/markup-compatibility/2006">
        <mc:Choice xmlns:p14="http://schemas.microsoft.com/office/powerpoint/2010/main" xmlns="" Requires="p14">
          <p:contentPart p14:bwMode="auto" r:id="rId36">
            <p14:nvContentPartPr>
              <p14:cNvPr id="130067" name="Ink 19"/>
              <p14:cNvContentPartPr>
                <a14:cpLocks xmlns:a14="http://schemas.microsoft.com/office/drawing/2010/main" noRot="1" noChangeAspect="1" noEditPoints="1" noChangeArrowheads="1" noChangeShapeType="1"/>
              </p14:cNvContentPartPr>
              <p14:nvPr/>
            </p14:nvContentPartPr>
            <p14:xfrm>
              <a:off x="7140576" y="4133851"/>
              <a:ext cx="714375" cy="741363"/>
            </p14:xfrm>
          </p:contentPart>
        </mc:Choice>
        <mc:Fallback>
          <p:pic>
            <p:nvPicPr>
              <p:cNvPr id="130067" name="Ink 19"/>
              <p:cNvPicPr>
                <a:picLocks noRot="1" noChangeAspect="1" noEditPoints="1" noChangeArrowheads="1" noChangeShapeType="1"/>
              </p:cNvPicPr>
              <p:nvPr/>
            </p:nvPicPr>
            <p:blipFill>
              <a:blip r:embed="rId37"/>
              <a:stretch>
                <a:fillRect/>
              </a:stretch>
            </p:blipFill>
            <p:spPr>
              <a:xfrm>
                <a:off x="7131228" y="4124489"/>
                <a:ext cx="733070" cy="760086"/>
              </a:xfrm>
              <a:prstGeom prst="rect">
                <a:avLst/>
              </a:prstGeom>
            </p:spPr>
          </p:pic>
        </mc:Fallback>
      </mc:AlternateContent>
      <mc:AlternateContent xmlns:mc="http://schemas.openxmlformats.org/markup-compatibility/2006">
        <mc:Choice xmlns:p14="http://schemas.microsoft.com/office/powerpoint/2010/main" xmlns="" Requires="p14">
          <p:contentPart p14:bwMode="auto" r:id="rId38">
            <p14:nvContentPartPr>
              <p14:cNvPr id="130068" name="Ink 20"/>
              <p14:cNvContentPartPr>
                <a14:cpLocks xmlns:a14="http://schemas.microsoft.com/office/drawing/2010/main" noRot="1" noChangeAspect="1" noEditPoints="1" noChangeArrowheads="1" noChangeShapeType="1"/>
              </p14:cNvContentPartPr>
              <p14:nvPr/>
            </p14:nvContentPartPr>
            <p14:xfrm>
              <a:off x="2925763" y="5367338"/>
              <a:ext cx="411162" cy="169862"/>
            </p14:xfrm>
          </p:contentPart>
        </mc:Choice>
        <mc:Fallback>
          <p:pic>
            <p:nvPicPr>
              <p:cNvPr id="130068" name="Ink 20"/>
              <p:cNvPicPr>
                <a:picLocks noRot="1" noChangeAspect="1" noEditPoints="1" noChangeArrowheads="1" noChangeShapeType="1"/>
              </p:cNvPicPr>
              <p:nvPr/>
            </p:nvPicPr>
            <p:blipFill>
              <a:blip r:embed="rId39"/>
              <a:stretch>
                <a:fillRect/>
              </a:stretch>
            </p:blipFill>
            <p:spPr>
              <a:xfrm>
                <a:off x="2916402" y="5358040"/>
                <a:ext cx="429884" cy="188457"/>
              </a:xfrm>
              <a:prstGeom prst="rect">
                <a:avLst/>
              </a:prstGeom>
            </p:spPr>
          </p:pic>
        </mc:Fallback>
      </mc:AlternateContent>
      <mc:AlternateContent xmlns:mc="http://schemas.openxmlformats.org/markup-compatibility/2006">
        <mc:Choice xmlns:p14="http://schemas.microsoft.com/office/powerpoint/2010/main" xmlns="" Requires="p14">
          <p:contentPart p14:bwMode="auto" r:id="rId40">
            <p14:nvContentPartPr>
              <p14:cNvPr id="130069" name="Ink 21"/>
              <p14:cNvContentPartPr>
                <a14:cpLocks xmlns:a14="http://schemas.microsoft.com/office/drawing/2010/main" noRot="1" noChangeAspect="1" noEditPoints="1" noChangeArrowheads="1" noChangeShapeType="1"/>
              </p14:cNvContentPartPr>
              <p14:nvPr/>
            </p14:nvContentPartPr>
            <p14:xfrm>
              <a:off x="24738013" y="18259425"/>
              <a:ext cx="0" cy="0"/>
            </p14:xfrm>
          </p:contentPart>
        </mc:Choice>
        <mc:Fallback>
          <p:pic>
            <p:nvPicPr>
              <p:cNvPr id="130069" name="Ink 21"/>
              <p:cNvPicPr>
                <a:picLocks noRot="1" noChangeAspect="1" noEditPoints="1" noChangeArrowheads="1" noChangeShapeType="1"/>
              </p:cNvPicPr>
              <p:nvPr/>
            </p:nvPicPr>
            <p:blipFill>
              <a:blip r:embed="rId41"/>
              <a:stretch>
                <a:fillRect/>
              </a:stretch>
            </p:blipFill>
            <p:spPr>
              <a:xfrm>
                <a:off x="24738013" y="18259425"/>
                <a:ext cx="0" cy="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2">
            <p14:nvContentPartPr>
              <p14:cNvPr id="130070" name="Ink 22"/>
              <p14:cNvContentPartPr>
                <a14:cpLocks xmlns:a14="http://schemas.microsoft.com/office/drawing/2010/main" noRot="1" noChangeAspect="1" noEditPoints="1" noChangeArrowheads="1" noChangeShapeType="1"/>
              </p14:cNvContentPartPr>
              <p14:nvPr/>
            </p14:nvContentPartPr>
            <p14:xfrm>
              <a:off x="5068888" y="3081338"/>
              <a:ext cx="366712" cy="500062"/>
            </p14:xfrm>
          </p:contentPart>
        </mc:Choice>
        <mc:Fallback>
          <p:pic>
            <p:nvPicPr>
              <p:cNvPr id="130070" name="Ink 22"/>
              <p:cNvPicPr>
                <a:picLocks noRot="1" noChangeAspect="1" noEditPoints="1" noChangeArrowheads="1" noChangeShapeType="1"/>
              </p:cNvPicPr>
              <p:nvPr/>
            </p:nvPicPr>
            <p:blipFill>
              <a:blip r:embed="rId43"/>
              <a:stretch>
                <a:fillRect/>
              </a:stretch>
            </p:blipFill>
            <p:spPr>
              <a:xfrm>
                <a:off x="5059568" y="3071984"/>
                <a:ext cx="385352" cy="518769"/>
              </a:xfrm>
              <a:prstGeom prst="rect">
                <a:avLst/>
              </a:prstGeom>
            </p:spPr>
          </p:pic>
        </mc:Fallback>
      </mc:AlternateContent>
      <mc:AlternateContent xmlns:mc="http://schemas.openxmlformats.org/markup-compatibility/2006">
        <mc:Choice xmlns:p14="http://schemas.microsoft.com/office/powerpoint/2010/main" xmlns="" Requires="p14">
          <p:contentPart p14:bwMode="auto" r:id="rId44">
            <p14:nvContentPartPr>
              <p14:cNvPr id="130071" name="Ink 23"/>
              <p14:cNvContentPartPr>
                <a14:cpLocks xmlns:a14="http://schemas.microsoft.com/office/drawing/2010/main" noRot="1" noChangeAspect="1" noEditPoints="1" noChangeArrowheads="1" noChangeShapeType="1"/>
              </p14:cNvContentPartPr>
              <p14:nvPr/>
            </p14:nvContentPartPr>
            <p14:xfrm>
              <a:off x="5748338" y="3116264"/>
              <a:ext cx="392112" cy="339725"/>
            </p14:xfrm>
          </p:contentPart>
        </mc:Choice>
        <mc:Fallback>
          <p:pic>
            <p:nvPicPr>
              <p:cNvPr id="130071" name="Ink 23"/>
              <p:cNvPicPr>
                <a:picLocks noRot="1" noChangeAspect="1" noEditPoints="1" noChangeArrowheads="1" noChangeShapeType="1"/>
              </p:cNvPicPr>
              <p:nvPr/>
            </p:nvPicPr>
            <p:blipFill>
              <a:blip r:embed="rId45"/>
              <a:stretch>
                <a:fillRect/>
              </a:stretch>
            </p:blipFill>
            <p:spPr>
              <a:xfrm>
                <a:off x="5739002" y="3106937"/>
                <a:ext cx="410784" cy="358379"/>
              </a:xfrm>
              <a:prstGeom prst="rect">
                <a:avLst/>
              </a:prstGeom>
            </p:spPr>
          </p:pic>
        </mc:Fallback>
      </mc:AlternateContent>
      <mc:AlternateContent xmlns:mc="http://schemas.openxmlformats.org/markup-compatibility/2006">
        <mc:Choice xmlns:p14="http://schemas.microsoft.com/office/powerpoint/2010/main" xmlns="" Requires="p14">
          <p:contentPart p14:bwMode="auto" r:id="rId46">
            <p14:nvContentPartPr>
              <p14:cNvPr id="130072" name="Ink 24"/>
              <p14:cNvContentPartPr>
                <a14:cpLocks xmlns:a14="http://schemas.microsoft.com/office/drawing/2010/main" noRot="1" noChangeAspect="1" noEditPoints="1" noChangeArrowheads="1" noChangeShapeType="1"/>
              </p14:cNvContentPartPr>
              <p14:nvPr/>
            </p14:nvContentPartPr>
            <p14:xfrm>
              <a:off x="6569075" y="2867026"/>
              <a:ext cx="1778000" cy="517525"/>
            </p14:xfrm>
          </p:contentPart>
        </mc:Choice>
        <mc:Fallback>
          <p:pic>
            <p:nvPicPr>
              <p:cNvPr id="130072" name="Ink 24"/>
              <p:cNvPicPr>
                <a:picLocks noRot="1" noChangeAspect="1" noEditPoints="1" noChangeArrowheads="1" noChangeShapeType="1"/>
              </p:cNvPicPr>
              <p:nvPr/>
            </p:nvPicPr>
            <p:blipFill>
              <a:blip r:embed="rId47"/>
              <a:stretch>
                <a:fillRect/>
              </a:stretch>
            </p:blipFill>
            <p:spPr>
              <a:xfrm>
                <a:off x="6559732" y="2857682"/>
                <a:ext cx="1796686" cy="536213"/>
              </a:xfrm>
              <a:prstGeom prst="rect">
                <a:avLst/>
              </a:prstGeom>
            </p:spPr>
          </p:pic>
        </mc:Fallback>
      </mc:AlternateContent>
      <mc:AlternateContent xmlns:mc="http://schemas.openxmlformats.org/markup-compatibility/2006">
        <mc:Choice xmlns:p14="http://schemas.microsoft.com/office/powerpoint/2010/main" xmlns="" Requires="p14">
          <p:contentPart p14:bwMode="auto" r:id="rId48">
            <p14:nvContentPartPr>
              <p14:cNvPr id="130073" name="Ink 25"/>
              <p14:cNvContentPartPr>
                <a14:cpLocks xmlns:a14="http://schemas.microsoft.com/office/drawing/2010/main" noRot="1" noChangeAspect="1" noEditPoints="1" noChangeArrowheads="1" noChangeShapeType="1"/>
              </p14:cNvContentPartPr>
              <p14:nvPr/>
            </p14:nvContentPartPr>
            <p14:xfrm>
              <a:off x="4560888" y="3687763"/>
              <a:ext cx="544512" cy="393700"/>
            </p14:xfrm>
          </p:contentPart>
        </mc:Choice>
        <mc:Fallback>
          <p:pic>
            <p:nvPicPr>
              <p:cNvPr id="130073" name="Ink 25"/>
              <p:cNvPicPr>
                <a:picLocks noRot="1" noChangeAspect="1" noEditPoints="1" noChangeArrowheads="1" noChangeShapeType="1"/>
              </p:cNvPicPr>
              <p:nvPr/>
            </p:nvPicPr>
            <p:blipFill>
              <a:blip r:embed="rId49"/>
              <a:stretch>
                <a:fillRect/>
              </a:stretch>
            </p:blipFill>
            <p:spPr>
              <a:xfrm>
                <a:off x="4551562" y="3678398"/>
                <a:ext cx="563165" cy="41243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0">
            <p14:nvContentPartPr>
              <p14:cNvPr id="130074" name="Ink 26"/>
              <p14:cNvContentPartPr>
                <a14:cpLocks xmlns:a14="http://schemas.microsoft.com/office/drawing/2010/main" noRot="1" noChangeAspect="1" noEditPoints="1" noChangeArrowheads="1" noChangeShapeType="1"/>
              </p14:cNvContentPartPr>
              <p14:nvPr/>
            </p14:nvContentPartPr>
            <p14:xfrm>
              <a:off x="5435600" y="3687763"/>
              <a:ext cx="152400" cy="330200"/>
            </p14:xfrm>
          </p:contentPart>
        </mc:Choice>
        <mc:Fallback>
          <p:pic>
            <p:nvPicPr>
              <p:cNvPr id="130074" name="Ink 26"/>
              <p:cNvPicPr>
                <a:picLocks noRot="1" noChangeAspect="1" noEditPoints="1" noChangeArrowheads="1" noChangeShapeType="1"/>
              </p:cNvPicPr>
              <p:nvPr/>
            </p:nvPicPr>
            <p:blipFill>
              <a:blip r:embed="rId51"/>
              <a:stretch>
                <a:fillRect/>
              </a:stretch>
            </p:blipFill>
            <p:spPr>
              <a:xfrm>
                <a:off x="5426233" y="3678421"/>
                <a:ext cx="171135" cy="348884"/>
              </a:xfrm>
              <a:prstGeom prst="rect">
                <a:avLst/>
              </a:prstGeom>
            </p:spPr>
          </p:pic>
        </mc:Fallback>
      </mc:AlternateContent>
      <mc:AlternateContent xmlns:mc="http://schemas.openxmlformats.org/markup-compatibility/2006">
        <mc:Choice xmlns:p14="http://schemas.microsoft.com/office/powerpoint/2010/main" xmlns="" Requires="p14">
          <p:contentPart p14:bwMode="auto" r:id="rId52">
            <p14:nvContentPartPr>
              <p14:cNvPr id="130075" name="Ink 27"/>
              <p14:cNvContentPartPr>
                <a14:cpLocks xmlns:a14="http://schemas.microsoft.com/office/drawing/2010/main" noRot="1" noChangeAspect="1" noEditPoints="1" noChangeArrowheads="1" noChangeShapeType="1"/>
              </p14:cNvContentPartPr>
              <p14:nvPr/>
            </p14:nvContentPartPr>
            <p14:xfrm>
              <a:off x="5854701" y="3625851"/>
              <a:ext cx="1527175" cy="366713"/>
            </p14:xfrm>
          </p:contentPart>
        </mc:Choice>
        <mc:Fallback>
          <p:pic>
            <p:nvPicPr>
              <p:cNvPr id="130075" name="Ink 27"/>
              <p:cNvPicPr>
                <a:picLocks noRot="1" noChangeAspect="1" noEditPoints="1" noChangeArrowheads="1" noChangeShapeType="1"/>
              </p:cNvPicPr>
              <p:nvPr/>
            </p:nvPicPr>
            <p:blipFill>
              <a:blip r:embed="rId53"/>
              <a:stretch>
                <a:fillRect/>
              </a:stretch>
            </p:blipFill>
            <p:spPr>
              <a:xfrm>
                <a:off x="5845367" y="3616485"/>
                <a:ext cx="1545843" cy="385445"/>
              </a:xfrm>
              <a:prstGeom prst="rect">
                <a:avLst/>
              </a:prstGeom>
            </p:spPr>
          </p:pic>
        </mc:Fallback>
      </mc:AlternateContent>
      <mc:AlternateContent xmlns:mc="http://schemas.openxmlformats.org/markup-compatibility/2006">
        <mc:Choice xmlns:p14="http://schemas.microsoft.com/office/powerpoint/2010/main" xmlns="" Requires="p14">
          <p:contentPart p14:bwMode="auto" r:id="rId54">
            <p14:nvContentPartPr>
              <p14:cNvPr id="130076" name="Ink 28"/>
              <p14:cNvContentPartPr>
                <a14:cpLocks xmlns:a14="http://schemas.microsoft.com/office/drawing/2010/main" noRot="1" noChangeAspect="1" noEditPoints="1" noChangeArrowheads="1" noChangeShapeType="1"/>
              </p14:cNvContentPartPr>
              <p14:nvPr/>
            </p14:nvContentPartPr>
            <p14:xfrm>
              <a:off x="17927638" y="30530800"/>
              <a:ext cx="0" cy="0"/>
            </p14:xfrm>
          </p:contentPart>
        </mc:Choice>
        <mc:Fallback>
          <p:pic>
            <p:nvPicPr>
              <p:cNvPr id="130076" name="Ink 28"/>
              <p:cNvPicPr>
                <a:picLocks noRot="1" noChangeAspect="1" noEditPoints="1" noChangeArrowheads="1" noChangeShapeType="1"/>
              </p:cNvPicPr>
              <p:nvPr/>
            </p:nvPicPr>
            <p:blipFill>
              <a:blip r:embed="rId41"/>
              <a:stretch>
                <a:fillRect/>
              </a:stretch>
            </p:blipFill>
            <p:spPr>
              <a:xfrm>
                <a:off x="17927638" y="30530800"/>
                <a:ext cx="0" cy="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5">
            <p14:nvContentPartPr>
              <p14:cNvPr id="130077" name="Ink 29"/>
              <p14:cNvContentPartPr>
                <a14:cpLocks xmlns:a14="http://schemas.microsoft.com/office/drawing/2010/main" noRot="1" noChangeAspect="1" noEditPoints="1" noChangeArrowheads="1" noChangeShapeType="1"/>
              </p14:cNvContentPartPr>
              <p14:nvPr/>
            </p14:nvContentPartPr>
            <p14:xfrm>
              <a:off x="3836988" y="5295900"/>
              <a:ext cx="349250" cy="446088"/>
            </p14:xfrm>
          </p:contentPart>
        </mc:Choice>
        <mc:Fallback>
          <p:pic>
            <p:nvPicPr>
              <p:cNvPr id="130077" name="Ink 29"/>
              <p:cNvPicPr>
                <a:picLocks noRot="1" noChangeAspect="1" noEditPoints="1" noChangeArrowheads="1" noChangeShapeType="1"/>
              </p:cNvPicPr>
              <p:nvPr/>
            </p:nvPicPr>
            <p:blipFill>
              <a:blip r:embed="rId56"/>
              <a:stretch>
                <a:fillRect/>
              </a:stretch>
            </p:blipFill>
            <p:spPr>
              <a:xfrm>
                <a:off x="3827769" y="5286562"/>
                <a:ext cx="367688" cy="464765"/>
              </a:xfrm>
              <a:prstGeom prst="rect">
                <a:avLst/>
              </a:prstGeom>
            </p:spPr>
          </p:pic>
        </mc:Fallback>
      </mc:AlternateContent>
      <mc:AlternateContent xmlns:mc="http://schemas.openxmlformats.org/markup-compatibility/2006">
        <mc:Choice xmlns:p14="http://schemas.microsoft.com/office/powerpoint/2010/main" xmlns="" Requires="p14">
          <p:contentPart p14:bwMode="auto" r:id="rId57">
            <p14:nvContentPartPr>
              <p14:cNvPr id="130078" name="Ink 30"/>
              <p14:cNvContentPartPr>
                <a14:cpLocks xmlns:a14="http://schemas.microsoft.com/office/drawing/2010/main" noRot="1" noChangeAspect="1" noEditPoints="1" noChangeArrowheads="1" noChangeShapeType="1"/>
              </p14:cNvContentPartPr>
              <p14:nvPr/>
            </p14:nvContentPartPr>
            <p14:xfrm>
              <a:off x="4514851" y="5241926"/>
              <a:ext cx="125413" cy="428625"/>
            </p14:xfrm>
          </p:contentPart>
        </mc:Choice>
        <mc:Fallback>
          <p:pic>
            <p:nvPicPr>
              <p:cNvPr id="130078" name="Ink 30"/>
              <p:cNvPicPr>
                <a:picLocks noRot="1" noChangeAspect="1" noEditPoints="1" noChangeArrowheads="1" noChangeShapeType="1"/>
              </p:cNvPicPr>
              <p:nvPr/>
            </p:nvPicPr>
            <p:blipFill>
              <a:blip r:embed="rId58"/>
              <a:stretch>
                <a:fillRect/>
              </a:stretch>
            </p:blipFill>
            <p:spPr>
              <a:xfrm>
                <a:off x="4505561" y="5232631"/>
                <a:ext cx="143993" cy="447214"/>
              </a:xfrm>
              <a:prstGeom prst="rect">
                <a:avLst/>
              </a:prstGeom>
            </p:spPr>
          </p:pic>
        </mc:Fallback>
      </mc:AlternateContent>
      <mc:AlternateContent xmlns:mc="http://schemas.openxmlformats.org/markup-compatibility/2006">
        <mc:Choice xmlns:p14="http://schemas.microsoft.com/office/powerpoint/2010/main" xmlns="" Requires="p14">
          <p:contentPart p14:bwMode="auto" r:id="rId59">
            <p14:nvContentPartPr>
              <p14:cNvPr id="130079" name="Ink 31"/>
              <p14:cNvContentPartPr>
                <a14:cpLocks xmlns:a14="http://schemas.microsoft.com/office/drawing/2010/main" noRot="1" noChangeAspect="1" noEditPoints="1" noChangeArrowheads="1" noChangeShapeType="1"/>
              </p14:cNvContentPartPr>
              <p14:nvPr/>
            </p14:nvContentPartPr>
            <p14:xfrm>
              <a:off x="5211763" y="5348289"/>
              <a:ext cx="635000" cy="536575"/>
            </p14:xfrm>
          </p:contentPart>
        </mc:Choice>
        <mc:Fallback>
          <p:pic>
            <p:nvPicPr>
              <p:cNvPr id="130079" name="Ink 31"/>
              <p:cNvPicPr>
                <a:picLocks noRot="1" noChangeAspect="1" noEditPoints="1" noChangeArrowheads="1" noChangeShapeType="1"/>
              </p:cNvPicPr>
              <p:nvPr/>
            </p:nvPicPr>
            <p:blipFill>
              <a:blip r:embed="rId60"/>
              <a:stretch>
                <a:fillRect/>
              </a:stretch>
            </p:blipFill>
            <p:spPr>
              <a:xfrm>
                <a:off x="5202393" y="5338920"/>
                <a:ext cx="653740" cy="555314"/>
              </a:xfrm>
              <a:prstGeom prst="rect">
                <a:avLst/>
              </a:prstGeom>
            </p:spPr>
          </p:pic>
        </mc:Fallback>
      </mc:AlternateContent>
      <mc:AlternateContent xmlns:mc="http://schemas.openxmlformats.org/markup-compatibility/2006">
        <mc:Choice xmlns:p14="http://schemas.microsoft.com/office/powerpoint/2010/main" xmlns="" Requires="p14">
          <p:contentPart p14:bwMode="auto" r:id="rId61">
            <p14:nvContentPartPr>
              <p14:cNvPr id="130080" name="Ink 32"/>
              <p14:cNvContentPartPr>
                <a14:cpLocks xmlns:a14="http://schemas.microsoft.com/office/drawing/2010/main" noRot="1" noChangeAspect="1" noEditPoints="1" noChangeArrowheads="1" noChangeShapeType="1"/>
              </p14:cNvContentPartPr>
              <p14:nvPr/>
            </p14:nvContentPartPr>
            <p14:xfrm>
              <a:off x="6042026" y="5322889"/>
              <a:ext cx="1046163" cy="249237"/>
            </p14:xfrm>
          </p:contentPart>
        </mc:Choice>
        <mc:Fallback>
          <p:pic>
            <p:nvPicPr>
              <p:cNvPr id="130080" name="Ink 32"/>
              <p:cNvPicPr>
                <a:picLocks noRot="1" noChangeAspect="1" noEditPoints="1" noChangeArrowheads="1" noChangeShapeType="1"/>
              </p:cNvPicPr>
              <p:nvPr/>
            </p:nvPicPr>
            <p:blipFill>
              <a:blip r:embed="rId62"/>
              <a:stretch>
                <a:fillRect/>
              </a:stretch>
            </p:blipFill>
            <p:spPr>
              <a:xfrm>
                <a:off x="6032666" y="5313565"/>
                <a:ext cx="1064883" cy="267885"/>
              </a:xfrm>
              <a:prstGeom prst="rect">
                <a:avLst/>
              </a:prstGeom>
            </p:spPr>
          </p:pic>
        </mc:Fallback>
      </mc:AlternateContent>
      <mc:AlternateContent xmlns:mc="http://schemas.openxmlformats.org/markup-compatibility/2006">
        <mc:Choice xmlns:p14="http://schemas.microsoft.com/office/powerpoint/2010/main" xmlns="" Requires="p14">
          <p:contentPart p14:bwMode="auto" r:id="rId63">
            <p14:nvContentPartPr>
              <p14:cNvPr id="130081" name="Ink 33"/>
              <p14:cNvContentPartPr>
                <a14:cpLocks xmlns:a14="http://schemas.microsoft.com/office/drawing/2010/main" noRot="1" noChangeAspect="1" noEditPoints="1" noChangeArrowheads="1" noChangeShapeType="1"/>
              </p14:cNvContentPartPr>
              <p14:nvPr/>
            </p14:nvContentPartPr>
            <p14:xfrm>
              <a:off x="3632200" y="6143626"/>
              <a:ext cx="419100" cy="339725"/>
            </p14:xfrm>
          </p:contentPart>
        </mc:Choice>
        <mc:Fallback>
          <p:pic>
            <p:nvPicPr>
              <p:cNvPr id="130081" name="Ink 33"/>
              <p:cNvPicPr>
                <a:picLocks noRot="1" noChangeAspect="1" noEditPoints="1" noChangeArrowheads="1" noChangeShapeType="1"/>
              </p:cNvPicPr>
              <p:nvPr/>
            </p:nvPicPr>
            <p:blipFill>
              <a:blip r:embed="rId64"/>
              <a:stretch>
                <a:fillRect/>
              </a:stretch>
            </p:blipFill>
            <p:spPr>
              <a:xfrm>
                <a:off x="3622863" y="6134279"/>
                <a:ext cx="437775" cy="358419"/>
              </a:xfrm>
              <a:prstGeom prst="rect">
                <a:avLst/>
              </a:prstGeom>
            </p:spPr>
          </p:pic>
        </mc:Fallback>
      </mc:AlternateContent>
      <mc:AlternateContent xmlns:mc="http://schemas.openxmlformats.org/markup-compatibility/2006">
        <mc:Choice xmlns:p14="http://schemas.microsoft.com/office/powerpoint/2010/main" xmlns="" Requires="p14">
          <p:contentPart p14:bwMode="auto" r:id="rId65">
            <p14:nvContentPartPr>
              <p14:cNvPr id="130082" name="Ink 34"/>
              <p14:cNvContentPartPr>
                <a14:cpLocks xmlns:a14="http://schemas.microsoft.com/office/drawing/2010/main" noRot="1" noChangeAspect="1" noEditPoints="1" noChangeArrowheads="1" noChangeShapeType="1"/>
              </p14:cNvContentPartPr>
              <p14:nvPr/>
            </p14:nvContentPartPr>
            <p14:xfrm>
              <a:off x="4443413" y="6099175"/>
              <a:ext cx="260350" cy="482600"/>
            </p14:xfrm>
          </p:contentPart>
        </mc:Choice>
        <mc:Fallback>
          <p:pic>
            <p:nvPicPr>
              <p:cNvPr id="130082" name="Ink 34"/>
              <p:cNvPicPr>
                <a:picLocks noRot="1" noChangeAspect="1" noEditPoints="1" noChangeArrowheads="1" noChangeShapeType="1"/>
              </p:cNvPicPr>
              <p:nvPr/>
            </p:nvPicPr>
            <p:blipFill>
              <a:blip r:embed="rId66"/>
              <a:stretch>
                <a:fillRect/>
              </a:stretch>
            </p:blipFill>
            <p:spPr>
              <a:xfrm>
                <a:off x="4434050" y="6089887"/>
                <a:ext cx="279075" cy="501175"/>
              </a:xfrm>
              <a:prstGeom prst="rect">
                <a:avLst/>
              </a:prstGeom>
            </p:spPr>
          </p:pic>
        </mc:Fallback>
      </mc:AlternateContent>
      <mc:AlternateContent xmlns:mc="http://schemas.openxmlformats.org/markup-compatibility/2006">
        <mc:Choice xmlns:p14="http://schemas.microsoft.com/office/powerpoint/2010/main" xmlns="" Requires="p14">
          <p:contentPart p14:bwMode="auto" r:id="rId67">
            <p14:nvContentPartPr>
              <p14:cNvPr id="130083" name="Ink 35"/>
              <p14:cNvContentPartPr>
                <a14:cpLocks xmlns:a14="http://schemas.microsoft.com/office/drawing/2010/main" noRot="1" noChangeAspect="1" noEditPoints="1" noChangeArrowheads="1" noChangeShapeType="1"/>
              </p14:cNvContentPartPr>
              <p14:nvPr/>
            </p14:nvContentPartPr>
            <p14:xfrm>
              <a:off x="5391151" y="6170614"/>
              <a:ext cx="80963" cy="160337"/>
            </p14:xfrm>
          </p:contentPart>
        </mc:Choice>
        <mc:Fallback>
          <p:pic>
            <p:nvPicPr>
              <p:cNvPr id="130083" name="Ink 35"/>
              <p:cNvPicPr>
                <a:picLocks noRot="1" noChangeAspect="1" noEditPoints="1" noChangeArrowheads="1" noChangeShapeType="1"/>
              </p:cNvPicPr>
              <p:nvPr/>
            </p:nvPicPr>
            <p:blipFill>
              <a:blip r:embed="rId68"/>
              <a:stretch>
                <a:fillRect/>
              </a:stretch>
            </p:blipFill>
            <p:spPr>
              <a:xfrm>
                <a:off x="5382193" y="6161309"/>
                <a:ext cx="98878" cy="178948"/>
              </a:xfrm>
              <a:prstGeom prst="rect">
                <a:avLst/>
              </a:prstGeom>
            </p:spPr>
          </p:pic>
        </mc:Fallback>
      </mc:AlternateContent>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212725"/>
            <a:ext cx="10515600" cy="1325563"/>
          </a:xfrm>
        </p:spPr>
        <p:txBody>
          <a:bodyPr>
            <a:normAutofit/>
          </a:bodyPr>
          <a:lstStyle/>
          <a:p>
            <a:r>
              <a:rPr lang="en-IN" b="1" dirty="0" smtClean="0"/>
              <a:t>FOR </a:t>
            </a:r>
            <a:r>
              <a:rPr lang="en-IN" b="1" dirty="0"/>
              <a:t>OBJECT-ORIENTED PROJECTS</a:t>
            </a:r>
            <a:endParaRPr lang="en-IN" dirty="0"/>
          </a:p>
        </p:txBody>
      </p:sp>
      <p:sp>
        <p:nvSpPr>
          <p:cNvPr id="3" name="Content Placeholder 2"/>
          <p:cNvSpPr>
            <a:spLocks noGrp="1"/>
          </p:cNvSpPr>
          <p:nvPr>
            <p:ph idx="1"/>
          </p:nvPr>
        </p:nvSpPr>
        <p:spPr/>
        <p:txBody>
          <a:bodyPr>
            <a:normAutofit/>
          </a:bodyPr>
          <a:lstStyle/>
          <a:p>
            <a:pPr>
              <a:buNone/>
            </a:pPr>
            <a:r>
              <a:rPr lang="en-IN" dirty="0"/>
              <a:t>Lorenz and Kidd [Lor94] suggest the following approach:</a:t>
            </a:r>
          </a:p>
          <a:p>
            <a:pPr marL="624078" indent="-514350">
              <a:buFont typeface="+mj-lt"/>
              <a:buAutoNum type="arabicPeriod"/>
            </a:pPr>
            <a:r>
              <a:rPr lang="en-IN" dirty="0"/>
              <a:t>Develop </a:t>
            </a:r>
            <a:r>
              <a:rPr lang="en-IN" dirty="0">
                <a:solidFill>
                  <a:srgbClr val="FF0000"/>
                </a:solidFill>
              </a:rPr>
              <a:t>estimates using effort decomposition, FP analysis, and any other method that is applicable for conventional applications</a:t>
            </a:r>
            <a:r>
              <a:rPr lang="en-IN" dirty="0"/>
              <a:t>.</a:t>
            </a:r>
          </a:p>
          <a:p>
            <a:pPr marL="624078" indent="-514350">
              <a:buFont typeface="+mj-lt"/>
              <a:buAutoNum type="arabicPeriod"/>
            </a:pPr>
            <a:r>
              <a:rPr lang="en-IN" dirty="0"/>
              <a:t>Using the requirements model, develop </a:t>
            </a:r>
            <a:r>
              <a:rPr lang="en-IN" dirty="0">
                <a:solidFill>
                  <a:srgbClr val="FF0000"/>
                </a:solidFill>
              </a:rPr>
              <a:t>use cases and determine a count. Recognize that the number of use cases may change </a:t>
            </a:r>
            <a:r>
              <a:rPr lang="en-IN" dirty="0"/>
              <a:t>as the project progresses.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Estimation of OO projects…</a:t>
            </a:r>
          </a:p>
        </p:txBody>
      </p:sp>
      <p:sp>
        <p:nvSpPr>
          <p:cNvPr id="3" name="Content Placeholder 2"/>
          <p:cNvSpPr>
            <a:spLocks noGrp="1"/>
          </p:cNvSpPr>
          <p:nvPr>
            <p:ph idx="1"/>
          </p:nvPr>
        </p:nvSpPr>
        <p:spPr/>
        <p:txBody>
          <a:bodyPr/>
          <a:lstStyle/>
          <a:p>
            <a:pPr marL="624078" indent="-514350">
              <a:buFont typeface="+mj-lt"/>
              <a:buAutoNum type="arabicPeriod" startAt="3"/>
            </a:pPr>
            <a:r>
              <a:rPr lang="en-IN" dirty="0"/>
              <a:t>From the requirements model, </a:t>
            </a:r>
            <a:r>
              <a:rPr lang="en-IN" dirty="0">
                <a:solidFill>
                  <a:srgbClr val="FF0000"/>
                </a:solidFill>
              </a:rPr>
              <a:t>determine the number of key classes.</a:t>
            </a:r>
            <a:r>
              <a:rPr lang="en-IN" dirty="0"/>
              <a:t>(Analysis classes).</a:t>
            </a:r>
          </a:p>
          <a:p>
            <a:pPr marL="624078" indent="-514350">
              <a:buNone/>
            </a:pPr>
            <a:r>
              <a:rPr lang="en-IN" dirty="0"/>
              <a:t>4</a:t>
            </a:r>
            <a:r>
              <a:rPr lang="en-IN" dirty="0">
                <a:solidFill>
                  <a:srgbClr val="FF0000"/>
                </a:solidFill>
              </a:rPr>
              <a:t>.  Categorize the type of interface for the  application and develop a multiplier </a:t>
            </a:r>
            <a:r>
              <a:rPr lang="en-IN" dirty="0"/>
              <a:t>for support classes</a:t>
            </a:r>
          </a:p>
          <a:p>
            <a:pPr marL="624078" indent="-514350">
              <a:buFont typeface="+mj-lt"/>
              <a:buAutoNum type="arabicPeriod" startAt="3"/>
            </a:pPr>
            <a:endParaRPr lang="en-IN" dirty="0"/>
          </a:p>
        </p:txBody>
      </p:sp>
      <p:pic>
        <p:nvPicPr>
          <p:cNvPr id="113666" name="Picture 2"/>
          <p:cNvPicPr>
            <a:picLocks noChangeAspect="1" noChangeArrowheads="1"/>
          </p:cNvPicPr>
          <p:nvPr/>
        </p:nvPicPr>
        <p:blipFill>
          <a:blip r:embed="rId2"/>
          <a:srcRect/>
          <a:stretch>
            <a:fillRect/>
          </a:stretch>
        </p:blipFill>
        <p:spPr bwMode="auto">
          <a:xfrm>
            <a:off x="2381224" y="4500570"/>
            <a:ext cx="7143800" cy="2357430"/>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Estimation of OO projects</a:t>
            </a:r>
          </a:p>
        </p:txBody>
      </p:sp>
      <p:sp>
        <p:nvSpPr>
          <p:cNvPr id="3" name="Content Placeholder 2"/>
          <p:cNvSpPr>
            <a:spLocks noGrp="1"/>
          </p:cNvSpPr>
          <p:nvPr>
            <p:ph idx="1"/>
          </p:nvPr>
        </p:nvSpPr>
        <p:spPr/>
        <p:txBody>
          <a:bodyPr>
            <a:normAutofit/>
          </a:bodyPr>
          <a:lstStyle/>
          <a:p>
            <a:pPr>
              <a:buNone/>
            </a:pPr>
            <a:r>
              <a:rPr lang="en-IN" dirty="0"/>
              <a:t>5. </a:t>
            </a:r>
            <a:r>
              <a:rPr lang="en-IN" dirty="0">
                <a:solidFill>
                  <a:srgbClr val="FF0000"/>
                </a:solidFill>
              </a:rPr>
              <a:t>Multiply the number of key classes (step 3) by the multiplier</a:t>
            </a:r>
            <a:r>
              <a:rPr lang="en-IN" dirty="0"/>
              <a:t> to obtain an estimate for the number of support classes.</a:t>
            </a:r>
          </a:p>
          <a:p>
            <a:pPr>
              <a:buNone/>
            </a:pPr>
            <a:r>
              <a:rPr lang="en-IN" dirty="0"/>
              <a:t>6. Multiply the total number of classes (key + support) by the </a:t>
            </a:r>
            <a:r>
              <a:rPr lang="en-IN" dirty="0">
                <a:solidFill>
                  <a:srgbClr val="FF0000"/>
                </a:solidFill>
              </a:rPr>
              <a:t>average number of work-units </a:t>
            </a:r>
            <a:r>
              <a:rPr lang="en-IN" dirty="0"/>
              <a:t>per class. </a:t>
            </a:r>
          </a:p>
          <a:p>
            <a:pPr>
              <a:buNone/>
            </a:pPr>
            <a:r>
              <a:rPr lang="en-IN" dirty="0"/>
              <a:t>Lorenz and Kidd suggest 15 to 20 person-days per class</a:t>
            </a:r>
          </a:p>
          <a:p>
            <a:r>
              <a:rPr lang="en-IN" dirty="0">
                <a:solidFill>
                  <a:srgbClr val="FF0000"/>
                </a:solidFill>
              </a:rPr>
              <a:t>Cross check the class-based estimate by multiplying the average number of work-units per use-case</a:t>
            </a:r>
            <a:r>
              <a:rPr lang="en-IN" dirty="0"/>
              <a:t>!</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24034" y="2214555"/>
            <a:ext cx="8458200" cy="1470025"/>
          </a:xfrm>
        </p:spPr>
        <p:txBody>
          <a:bodyPr>
            <a:normAutofit fontScale="90000"/>
          </a:bodyPr>
          <a:lstStyle/>
          <a:p>
            <a:pPr algn="ctr"/>
            <a:r>
              <a:rPr lang="en-IN" sz="5400" dirty="0">
                <a:solidFill>
                  <a:srgbClr val="FFFF00"/>
                </a:solidFill>
              </a:rPr>
              <a:t>Thank you</a:t>
            </a:r>
            <a:r>
              <a:rPr lang="en-IN" dirty="0">
                <a:solidFill>
                  <a:srgbClr val="FFFF00"/>
                </a:solidFill>
              </a:rPr>
              <a:t/>
            </a:r>
            <a:br>
              <a:rPr lang="en-IN" dirty="0">
                <a:solidFill>
                  <a:srgbClr val="FFFF00"/>
                </a:solidFill>
              </a:rPr>
            </a:br>
            <a:endParaRPr lang="en-IN" dirty="0">
              <a:solidFill>
                <a:srgbClr val="FFFF00"/>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65126"/>
            <a:ext cx="7360118" cy="799532"/>
          </a:xfrm>
        </p:spPr>
        <p:txBody>
          <a:bodyPr>
            <a:normAutofit/>
          </a:bodyPr>
          <a:lstStyle/>
          <a:p>
            <a:pPr algn="ctr"/>
            <a:r>
              <a:rPr lang="en-IN" b="1" dirty="0">
                <a:latin typeface="Cambria" panose="02040503050406030204" pitchFamily="18" charset="0"/>
                <a:ea typeface="Cambria" panose="02040503050406030204" pitchFamily="18" charset="0"/>
              </a:rPr>
              <a:t>Agile models</a:t>
            </a:r>
            <a:endParaRPr lang="en-IN"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729456B-75EC-4B7E-9425-C91E1B903941}" type="slidenum">
              <a:rPr lang="en-US" smtClean="0"/>
              <a:pPr>
                <a:defRPr/>
              </a:pPr>
              <a:t>85</a:t>
            </a:fld>
            <a:endParaRPr lang="en-US"/>
          </a:p>
        </p:txBody>
      </p:sp>
      <p:pic>
        <p:nvPicPr>
          <p:cNvPr id="7" name="Picture 2" descr="Our team at DevLabs very well understands that in agile development every  aspect of requireme… | Agile software development, Agile development,  Software development">
            <a:extLst>
              <a:ext uri="{FF2B5EF4-FFF2-40B4-BE49-F238E27FC236}">
                <a16:creationId xmlns:a16="http://schemas.microsoft.com/office/drawing/2014/main" xmlns="" id="{4D7E0C0E-A781-4D5C-953D-EB07C2DE3894}"/>
              </a:ext>
            </a:extLst>
          </p:cNvPr>
          <p:cNvPicPr>
            <a:picLocks noChangeAspect="1" noChangeArrowheads="1" noCrop="1"/>
          </p:cNvPicPr>
          <p:nvPr/>
        </p:nvPicPr>
        <p:blipFill>
          <a:blip r:embed="rId2"/>
          <a:srcRect/>
          <a:stretch>
            <a:fillRect/>
          </a:stretch>
        </p:blipFill>
        <p:spPr bwMode="auto">
          <a:xfrm>
            <a:off x="1524000" y="1299411"/>
            <a:ext cx="9144000" cy="5025189"/>
          </a:xfrm>
          <a:prstGeom prst="rect">
            <a:avLst/>
          </a:prstGeom>
          <a:noFill/>
        </p:spPr>
      </p:pic>
      <p:pic>
        <p:nvPicPr>
          <p:cNvPr id="8" name="Picture 7">
            <a:extLst>
              <a:ext uri="{FF2B5EF4-FFF2-40B4-BE49-F238E27FC236}">
                <a16:creationId xmlns:a16="http://schemas.microsoft.com/office/drawing/2014/main" xmlns="" id="{2105CC1C-A288-4DE5-AE3B-04F7A4835098}"/>
              </a:ext>
            </a:extLst>
          </p:cNvPr>
          <p:cNvPicPr>
            <a:picLocks noChangeAspect="1"/>
          </p:cNvPicPr>
          <p:nvPr/>
        </p:nvPicPr>
        <p:blipFill>
          <a:blip r:embed="rId3"/>
          <a:stretch>
            <a:fillRect/>
          </a:stretch>
        </p:blipFill>
        <p:spPr>
          <a:xfrm>
            <a:off x="9288379" y="8464"/>
            <a:ext cx="2836244" cy="742307"/>
          </a:xfrm>
          <a:prstGeom prst="rect">
            <a:avLst/>
          </a:prstGeom>
        </p:spPr>
      </p:pic>
    </p:spTree>
    <p:extLst>
      <p:ext uri="{BB962C8B-B14F-4D97-AF65-F5344CB8AC3E}">
        <p14:creationId xmlns:p14="http://schemas.microsoft.com/office/powerpoint/2010/main" xmlns="" val="9427390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2743201" y="304801"/>
            <a:ext cx="4745254" cy="633413"/>
          </a:xfrm>
        </p:spPr>
        <p:txBody>
          <a:bodyPr>
            <a:noAutofit/>
          </a:bodyPr>
          <a:lstStyle/>
          <a:p>
            <a:pPr algn="ctr">
              <a:defRPr/>
            </a:pPr>
            <a:r>
              <a:rPr lang="en-US" b="1" dirty="0">
                <a:latin typeface="Cambria" panose="02040503050406030204" pitchFamily="18" charset="0"/>
                <a:ea typeface="Cambria" panose="02040503050406030204" pitchFamily="18" charset="0"/>
              </a:rPr>
              <a:t>Scrum</a:t>
            </a:r>
          </a:p>
        </p:txBody>
      </p:sp>
      <p:sp>
        <p:nvSpPr>
          <p:cNvPr id="30723" name="Rectangle 3"/>
          <p:cNvSpPr>
            <a:spLocks noGrp="1" noChangeArrowheads="1"/>
          </p:cNvSpPr>
          <p:nvPr>
            <p:ph idx="1"/>
          </p:nvPr>
        </p:nvSpPr>
        <p:spPr>
          <a:xfrm>
            <a:off x="423511" y="938214"/>
            <a:ext cx="11425188" cy="5260455"/>
          </a:xfrm>
        </p:spPr>
        <p:txBody>
          <a:bodyPr/>
          <a:lstStyle/>
          <a:p>
            <a:pPr marL="285750" indent="-285750"/>
            <a:r>
              <a:rPr lang="en-US" dirty="0">
                <a:latin typeface="Cambria" panose="02040503050406030204" pitchFamily="18" charset="0"/>
                <a:ea typeface="Cambria" panose="02040503050406030204" pitchFamily="18" charset="0"/>
              </a:rPr>
              <a:t>Scrum as a better way of building products.</a:t>
            </a:r>
          </a:p>
          <a:p>
            <a:pPr marL="285750" indent="-285750"/>
            <a:r>
              <a:rPr lang="en-US" dirty="0">
                <a:latin typeface="Cambria" panose="02040503050406030204" pitchFamily="18" charset="0"/>
                <a:ea typeface="Cambria" panose="02040503050406030204" pitchFamily="18" charset="0"/>
              </a:rPr>
              <a:t>Scrum is a lightweight framework, simple to understand but difficult to master.</a:t>
            </a:r>
          </a:p>
          <a:p>
            <a:pPr marL="285750" indent="-285750"/>
            <a:r>
              <a:rPr lang="en-US" dirty="0">
                <a:latin typeface="Cambria" panose="02040503050406030204" pitchFamily="18" charset="0"/>
                <a:ea typeface="Cambria" panose="02040503050406030204" pitchFamily="18" charset="0"/>
              </a:rPr>
              <a:t>Scrum is used everywhere. (90% of agile team use scrum, it has only one scrum guide)</a:t>
            </a:r>
          </a:p>
          <a:p>
            <a:pPr algn="just"/>
            <a:r>
              <a:rPr lang="en-IN" b="1" dirty="0">
                <a:solidFill>
                  <a:srgbClr val="C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Scrum incorporates a set of process patterns that emphasize project priorities, compartmentalized work units, communication, and frequent customer feedback.</a:t>
            </a:r>
            <a:endParaRPr lang="en-US" b="1" dirty="0">
              <a:solidFill>
                <a:srgbClr val="C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285750" indent="-285750"/>
            <a:endParaRPr lang="en-US" sz="2000" dirty="0">
              <a:ea typeface="ＭＳ Ｐゴシック" pitchFamily="34" charset="-128"/>
            </a:endParaRPr>
          </a:p>
        </p:txBody>
      </p:sp>
      <p:sp>
        <p:nvSpPr>
          <p:cNvPr id="24578" name="Slide Number Placeholder 4"/>
          <p:cNvSpPr>
            <a:spLocks noGrp="1"/>
          </p:cNvSpPr>
          <p:nvPr>
            <p:ph type="sldNum" sz="quarter" idx="12"/>
          </p:nvPr>
        </p:nvSpPr>
        <p:spPr/>
        <p:txBody>
          <a:bodyPr/>
          <a:lstStyle/>
          <a:p>
            <a:pPr>
              <a:defRPr/>
            </a:pPr>
            <a:fld id="{D7FDACB6-1F13-4F62-86F3-27A03ECF9C81}" type="slidenum">
              <a:rPr lang="en-US"/>
              <a:pPr>
                <a:defRPr/>
              </a:pPr>
              <a:t>86</a:t>
            </a:fld>
            <a:endParaRPr lang="en-US"/>
          </a:p>
        </p:txBody>
      </p:sp>
      <p:pic>
        <p:nvPicPr>
          <p:cNvPr id="6" name="Picture 5">
            <a:extLst>
              <a:ext uri="{FF2B5EF4-FFF2-40B4-BE49-F238E27FC236}">
                <a16:creationId xmlns:a16="http://schemas.microsoft.com/office/drawing/2014/main" xmlns="" id="{A1F1215B-51B3-4FBA-9B2C-88DC1CEC7348}"/>
              </a:ext>
            </a:extLst>
          </p:cNvPr>
          <p:cNvPicPr>
            <a:picLocks noChangeAspect="1"/>
          </p:cNvPicPr>
          <p:nvPr/>
        </p:nvPicPr>
        <p:blipFill>
          <a:blip r:embed="rId2"/>
          <a:stretch>
            <a:fillRect/>
          </a:stretch>
        </p:blipFill>
        <p:spPr>
          <a:xfrm>
            <a:off x="9288379" y="8464"/>
            <a:ext cx="2836244" cy="742307"/>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Cambria" panose="02040503050406030204" pitchFamily="18" charset="0"/>
                <a:ea typeface="Cambria" panose="02040503050406030204" pitchFamily="18" charset="0"/>
              </a:rPr>
              <a:t>Scrum</a:t>
            </a:r>
            <a:endParaRPr lang="en-IN" b="1" dirty="0"/>
          </a:p>
        </p:txBody>
      </p:sp>
      <p:sp>
        <p:nvSpPr>
          <p:cNvPr id="5" name="Slide Number Placeholder 4"/>
          <p:cNvSpPr>
            <a:spLocks noGrp="1"/>
          </p:cNvSpPr>
          <p:nvPr>
            <p:ph type="sldNum" sz="quarter" idx="12"/>
          </p:nvPr>
        </p:nvSpPr>
        <p:spPr/>
        <p:txBody>
          <a:bodyPr/>
          <a:lstStyle/>
          <a:p>
            <a:pPr>
              <a:defRPr/>
            </a:pPr>
            <a:fld id="{F729456B-75EC-4B7E-9425-C91E1B903941}" type="slidenum">
              <a:rPr lang="en-US" smtClean="0"/>
              <a:pPr>
                <a:defRPr/>
              </a:pPr>
              <a:t>87</a:t>
            </a:fld>
            <a:endParaRPr lang="en-US"/>
          </a:p>
        </p:txBody>
      </p:sp>
      <p:pic>
        <p:nvPicPr>
          <p:cNvPr id="94211" name="Picture 3"/>
          <p:cNvPicPr>
            <a:picLocks noChangeAspect="1" noChangeArrowheads="1"/>
          </p:cNvPicPr>
          <p:nvPr/>
        </p:nvPicPr>
        <p:blipFill>
          <a:blip r:embed="rId2"/>
          <a:srcRect l="6662" t="25000" r="6076" b="22917"/>
          <a:stretch>
            <a:fillRect/>
          </a:stretch>
        </p:blipFill>
        <p:spPr bwMode="auto">
          <a:xfrm>
            <a:off x="1418122" y="2195028"/>
            <a:ext cx="9144000" cy="3352800"/>
          </a:xfrm>
          <a:prstGeom prst="rect">
            <a:avLst/>
          </a:prstGeom>
          <a:noFill/>
          <a:ln w="9525">
            <a:noFill/>
            <a:miter lim="800000"/>
            <a:headEnd/>
            <a:tailEnd/>
          </a:ln>
          <a:effectLst/>
        </p:spPr>
      </p:pic>
      <p:pic>
        <p:nvPicPr>
          <p:cNvPr id="7" name="Picture 6">
            <a:extLst>
              <a:ext uri="{FF2B5EF4-FFF2-40B4-BE49-F238E27FC236}">
                <a16:creationId xmlns:a16="http://schemas.microsoft.com/office/drawing/2014/main" xmlns="" id="{7A4BA396-3190-46CD-9C09-431139FD0FD7}"/>
              </a:ext>
            </a:extLst>
          </p:cNvPr>
          <p:cNvPicPr>
            <a:picLocks noChangeAspect="1"/>
          </p:cNvPicPr>
          <p:nvPr/>
        </p:nvPicPr>
        <p:blipFill>
          <a:blip r:embed="rId3"/>
          <a:stretch>
            <a:fillRect/>
          </a:stretch>
        </p:blipFill>
        <p:spPr>
          <a:xfrm>
            <a:off x="9288379" y="8464"/>
            <a:ext cx="2836244" cy="742307"/>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4454" y="136525"/>
            <a:ext cx="8229600" cy="1143000"/>
          </a:xfrm>
        </p:spPr>
        <p:txBody>
          <a:bodyPr/>
          <a:lstStyle/>
          <a:p>
            <a:pPr algn="ctr"/>
            <a:r>
              <a:rPr lang="en-US" b="1" dirty="0">
                <a:latin typeface="Cambria" panose="02040503050406030204" pitchFamily="18" charset="0"/>
                <a:ea typeface="Cambria" panose="02040503050406030204" pitchFamily="18" charset="0"/>
              </a:rPr>
              <a:t>Scrum</a:t>
            </a:r>
            <a:endParaRPr lang="en-IN" dirty="0"/>
          </a:p>
        </p:txBody>
      </p:sp>
      <p:sp>
        <p:nvSpPr>
          <p:cNvPr id="3" name="Content Placeholder 2"/>
          <p:cNvSpPr>
            <a:spLocks noGrp="1"/>
          </p:cNvSpPr>
          <p:nvPr>
            <p:ph idx="1"/>
          </p:nvPr>
        </p:nvSpPr>
        <p:spPr>
          <a:xfrm>
            <a:off x="577515" y="1318661"/>
            <a:ext cx="11194181" cy="5178392"/>
          </a:xfrm>
        </p:spPr>
        <p:txBody>
          <a:bodyPr>
            <a:normAutofit/>
          </a:bodyPr>
          <a:lstStyle/>
          <a:p>
            <a:pPr lvl="1" algn="just">
              <a:defRPr/>
            </a:pPr>
            <a:r>
              <a:rPr lang="en-US" dirty="0">
                <a:solidFill>
                  <a:srgbClr val="FF0000"/>
                </a:solidFill>
                <a:latin typeface="Cambria" panose="02040503050406030204" pitchFamily="18" charset="0"/>
                <a:ea typeface="Cambria" panose="02040503050406030204" pitchFamily="18" charset="0"/>
              </a:rPr>
              <a:t>Meetings are very short </a:t>
            </a:r>
            <a:r>
              <a:rPr lang="en-US" dirty="0">
                <a:latin typeface="Cambria" panose="02040503050406030204" pitchFamily="18" charset="0"/>
                <a:ea typeface="Cambria" panose="02040503050406030204" pitchFamily="18" charset="0"/>
              </a:rPr>
              <a:t>(15 minutes daily) and sometimes conducted without chairs ( what did you do since last meeting? What obstacles are you encountering? What do you plan to accomplish by next meeting?) – </a:t>
            </a:r>
            <a:r>
              <a:rPr lang="en-US" dirty="0">
                <a:solidFill>
                  <a:srgbClr val="FF0000"/>
                </a:solidFill>
                <a:latin typeface="Cambria" panose="02040503050406030204" pitchFamily="18" charset="0"/>
                <a:ea typeface="Cambria" panose="02040503050406030204" pitchFamily="18" charset="0"/>
              </a:rPr>
              <a:t>scrum board</a:t>
            </a:r>
          </a:p>
          <a:p>
            <a:pPr lvl="1" algn="just">
              <a:defRPr/>
            </a:pPr>
            <a:r>
              <a:rPr lang="ja-JP" altLang="en-US" dirty="0">
                <a:latin typeface="Cambria" panose="02040503050406030204" pitchFamily="18" charset="0"/>
                <a:ea typeface="ＭＳ Ｐゴシック" pitchFamily="34" charset="-128"/>
              </a:rPr>
              <a:t>“</a:t>
            </a:r>
            <a:r>
              <a:rPr lang="en-US" altLang="ja-JP" dirty="0">
                <a:solidFill>
                  <a:srgbClr val="FF0000"/>
                </a:solidFill>
                <a:latin typeface="Cambria" panose="02040503050406030204" pitchFamily="18" charset="0"/>
                <a:ea typeface="Cambria" panose="02040503050406030204" pitchFamily="18" charset="0"/>
              </a:rPr>
              <a:t>demos</a:t>
            </a:r>
            <a:r>
              <a:rPr lang="ja-JP" altLang="en-US" dirty="0">
                <a:latin typeface="Cambria" panose="02040503050406030204" pitchFamily="18" charset="0"/>
                <a:ea typeface="ＭＳ Ｐゴシック" pitchFamily="34" charset="-128"/>
              </a:rPr>
              <a:t>”</a:t>
            </a:r>
            <a:r>
              <a:rPr lang="en-US" altLang="ja-JP" dirty="0">
                <a:latin typeface="Cambria" panose="02040503050406030204" pitchFamily="18" charset="0"/>
                <a:ea typeface="Cambria" panose="02040503050406030204" pitchFamily="18" charset="0"/>
              </a:rPr>
              <a:t> are delivered to the customer with the time-box allocated. May not contain all functionalities. So customers can evaluate and give feedbacks. </a:t>
            </a:r>
          </a:p>
          <a:p>
            <a:pPr lvl="1" algn="just">
              <a:defRPr/>
            </a:pPr>
            <a:r>
              <a:rPr lang="en-US" dirty="0">
                <a:latin typeface="Cambria" panose="02040503050406030204" pitchFamily="18" charset="0"/>
                <a:ea typeface="Cambria" panose="02040503050406030204" pitchFamily="18" charset="0"/>
              </a:rPr>
              <a:t>3 artifacts – product backlog, sprint backlog and increment ( shippable product)</a:t>
            </a:r>
          </a:p>
          <a:p>
            <a:pPr lvl="1" algn="just">
              <a:defRPr/>
            </a:pPr>
            <a:r>
              <a:rPr lang="en-US" dirty="0">
                <a:latin typeface="Cambria" panose="02040503050406030204" pitchFamily="18" charset="0"/>
                <a:ea typeface="Cambria" panose="02040503050406030204" pitchFamily="18" charset="0"/>
              </a:rPr>
              <a:t>3 roles – Scrum team, scrum master, product owner</a:t>
            </a:r>
          </a:p>
          <a:p>
            <a:pPr lvl="1" algn="just">
              <a:defRPr/>
            </a:pPr>
            <a:r>
              <a:rPr lang="en-US" dirty="0">
                <a:latin typeface="Cambria" panose="02040503050406030204" pitchFamily="18" charset="0"/>
                <a:ea typeface="Cambria" panose="02040503050406030204" pitchFamily="18" charset="0"/>
              </a:rPr>
              <a:t>Developer team is self organizing – cross functional team members</a:t>
            </a:r>
          </a:p>
          <a:p>
            <a:pPr algn="just"/>
            <a:endParaRPr lang="en-IN" sz="2400" dirty="0">
              <a:latin typeface="Cambria" panose="02040503050406030204" pitchFamily="18" charset="0"/>
              <a:ea typeface="Cambria" panose="02040503050406030204" pitchFamily="18" charset="0"/>
            </a:endParaRPr>
          </a:p>
        </p:txBody>
      </p:sp>
      <p:sp>
        <p:nvSpPr>
          <p:cNvPr id="5" name="Slide Number Placeholder 4"/>
          <p:cNvSpPr>
            <a:spLocks noGrp="1"/>
          </p:cNvSpPr>
          <p:nvPr>
            <p:ph type="sldNum" sz="quarter" idx="12"/>
          </p:nvPr>
        </p:nvSpPr>
        <p:spPr/>
        <p:txBody>
          <a:bodyPr/>
          <a:lstStyle/>
          <a:p>
            <a:pPr>
              <a:defRPr/>
            </a:pPr>
            <a:fld id="{F729456B-75EC-4B7E-9425-C91E1B903941}" type="slidenum">
              <a:rPr lang="en-US" smtClean="0"/>
              <a:pPr>
                <a:defRPr/>
              </a:pPr>
              <a:t>88</a:t>
            </a:fld>
            <a:endParaRPr lang="en-US"/>
          </a:p>
        </p:txBody>
      </p:sp>
      <p:pic>
        <p:nvPicPr>
          <p:cNvPr id="8" name="Picture 7">
            <a:extLst>
              <a:ext uri="{FF2B5EF4-FFF2-40B4-BE49-F238E27FC236}">
                <a16:creationId xmlns:a16="http://schemas.microsoft.com/office/drawing/2014/main" xmlns="" id="{0A0D2E38-14BF-469E-A822-5F0F28D54839}"/>
              </a:ext>
            </a:extLst>
          </p:cNvPr>
          <p:cNvPicPr>
            <a:picLocks noChangeAspect="1"/>
          </p:cNvPicPr>
          <p:nvPr/>
        </p:nvPicPr>
        <p:blipFill>
          <a:blip r:embed="rId2"/>
          <a:stretch>
            <a:fillRect/>
          </a:stretch>
        </p:blipFill>
        <p:spPr>
          <a:xfrm>
            <a:off x="9211377" y="136525"/>
            <a:ext cx="2836244" cy="742307"/>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Cambria" panose="02040503050406030204" pitchFamily="18" charset="0"/>
                <a:ea typeface="Cambria" panose="02040503050406030204" pitchFamily="18" charset="0"/>
              </a:rPr>
              <a:t>Scrum</a:t>
            </a:r>
            <a:endParaRPr lang="en-IN" dirty="0">
              <a:latin typeface="Cambria" panose="02040503050406030204" pitchFamily="18" charset="0"/>
              <a:ea typeface="Cambria" panose="02040503050406030204" pitchFamily="18" charset="0"/>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729456B-75EC-4B7E-9425-C91E1B903941}" type="slidenum">
              <a:rPr lang="en-US" smtClean="0"/>
              <a:pPr>
                <a:defRPr/>
              </a:pPr>
              <a:t>89</a:t>
            </a:fld>
            <a:endParaRPr lang="en-US"/>
          </a:p>
        </p:txBody>
      </p:sp>
      <p:pic>
        <p:nvPicPr>
          <p:cNvPr id="92163" name="Picture 3"/>
          <p:cNvPicPr>
            <a:picLocks noChangeAspect="1" noChangeArrowheads="1"/>
          </p:cNvPicPr>
          <p:nvPr/>
        </p:nvPicPr>
        <p:blipFill>
          <a:blip r:embed="rId2"/>
          <a:srcRect l="4685" t="4167" r="4539" b="15625"/>
          <a:stretch>
            <a:fillRect/>
          </a:stretch>
        </p:blipFill>
        <p:spPr bwMode="auto">
          <a:xfrm>
            <a:off x="1369996" y="1453415"/>
            <a:ext cx="9221244" cy="4746058"/>
          </a:xfrm>
          <a:prstGeom prst="rect">
            <a:avLst/>
          </a:prstGeom>
          <a:noFill/>
          <a:ln w="9525">
            <a:noFill/>
            <a:miter lim="800000"/>
            <a:headEnd/>
            <a:tailEnd/>
          </a:ln>
          <a:effectLst/>
        </p:spPr>
      </p:pic>
      <p:pic>
        <p:nvPicPr>
          <p:cNvPr id="7" name="Picture 6">
            <a:extLst>
              <a:ext uri="{FF2B5EF4-FFF2-40B4-BE49-F238E27FC236}">
                <a16:creationId xmlns:a16="http://schemas.microsoft.com/office/drawing/2014/main" xmlns="" id="{BFC617B7-B0F4-4D74-AF0E-E35B6CEDE63E}"/>
              </a:ext>
            </a:extLst>
          </p:cNvPr>
          <p:cNvPicPr>
            <a:picLocks noChangeAspect="1"/>
          </p:cNvPicPr>
          <p:nvPr/>
        </p:nvPicPr>
        <p:blipFill>
          <a:blip r:embed="rId3"/>
          <a:stretch>
            <a:fillRect/>
          </a:stretch>
        </p:blipFill>
        <p:spPr>
          <a:xfrm>
            <a:off x="9288379" y="8464"/>
            <a:ext cx="2836244" cy="74230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9720" y="714356"/>
            <a:ext cx="8229600" cy="1066800"/>
          </a:xfrm>
        </p:spPr>
        <p:txBody>
          <a:bodyPr/>
          <a:lstStyle/>
          <a:p>
            <a:r>
              <a:rPr lang="en-IN" dirty="0"/>
              <a:t>Example 3</a:t>
            </a:r>
          </a:p>
        </p:txBody>
      </p:sp>
      <p:sp>
        <p:nvSpPr>
          <p:cNvPr id="3" name="Content Placeholder 2"/>
          <p:cNvSpPr>
            <a:spLocks noGrp="1"/>
          </p:cNvSpPr>
          <p:nvPr>
            <p:ph idx="1"/>
          </p:nvPr>
        </p:nvSpPr>
        <p:spPr>
          <a:xfrm>
            <a:off x="1524000" y="5072074"/>
            <a:ext cx="8229600" cy="1145272"/>
          </a:xfrm>
        </p:spPr>
        <p:txBody>
          <a:bodyPr>
            <a:normAutofit fontScale="85000" lnSpcReduction="20000"/>
          </a:bodyPr>
          <a:lstStyle/>
          <a:p>
            <a:r>
              <a:rPr lang="en-IN" dirty="0"/>
              <a:t>Count =</a:t>
            </a:r>
          </a:p>
          <a:p>
            <a:endParaRPr lang="en-IN" dirty="0"/>
          </a:p>
          <a:p>
            <a:r>
              <a:rPr lang="en-IN" dirty="0"/>
              <a:t>FP = 628 x(0.65+0.01(42))</a:t>
            </a:r>
          </a:p>
          <a:p>
            <a:endParaRPr lang="en-IN" dirty="0"/>
          </a:p>
        </p:txBody>
      </p:sp>
      <p:pic>
        <p:nvPicPr>
          <p:cNvPr id="121858" name="Picture 2"/>
          <p:cNvPicPr>
            <a:picLocks noChangeAspect="1" noChangeArrowheads="1"/>
          </p:cNvPicPr>
          <p:nvPr/>
        </p:nvPicPr>
        <p:blipFill>
          <a:blip r:embed="rId2"/>
          <a:srcRect/>
          <a:stretch>
            <a:fillRect/>
          </a:stretch>
        </p:blipFill>
        <p:spPr bwMode="auto">
          <a:xfrm>
            <a:off x="1702579" y="1726653"/>
            <a:ext cx="8786842" cy="3286125"/>
          </a:xfrm>
          <a:prstGeom prst="rect">
            <a:avLst/>
          </a:prstGeom>
          <a:noFill/>
          <a:ln w="9525">
            <a:noFill/>
            <a:miter lim="800000"/>
            <a:headEnd/>
            <a:tailEnd/>
          </a:ln>
          <a:effectLst/>
        </p:spPr>
      </p:pic>
      <p:pic>
        <p:nvPicPr>
          <p:cNvPr id="121859" name="Picture 3"/>
          <p:cNvPicPr>
            <a:picLocks noChangeAspect="1" noChangeArrowheads="1"/>
          </p:cNvPicPr>
          <p:nvPr/>
        </p:nvPicPr>
        <p:blipFill>
          <a:blip r:embed="rId3"/>
          <a:srcRect/>
          <a:stretch>
            <a:fillRect/>
          </a:stretch>
        </p:blipFill>
        <p:spPr bwMode="auto">
          <a:xfrm>
            <a:off x="3667109" y="5000636"/>
            <a:ext cx="4733925" cy="800100"/>
          </a:xfrm>
          <a:prstGeom prst="rect">
            <a:avLst/>
          </a:prstGeom>
          <a:noFill/>
          <a:ln w="9525">
            <a:noFill/>
            <a:miter lim="800000"/>
            <a:headEnd/>
            <a:tailEnd/>
          </a:ln>
          <a:effectLst/>
        </p:spPr>
      </p:pic>
      <p:sp>
        <p:nvSpPr>
          <p:cNvPr id="6" name="TextBox 5"/>
          <p:cNvSpPr txBox="1"/>
          <p:nvPr/>
        </p:nvSpPr>
        <p:spPr>
          <a:xfrm>
            <a:off x="1524000" y="4643446"/>
            <a:ext cx="3571900" cy="369332"/>
          </a:xfrm>
          <a:prstGeom prst="rect">
            <a:avLst/>
          </a:prstGeom>
          <a:noFill/>
        </p:spPr>
        <p:txBody>
          <a:bodyPr wrap="square" rtlCol="0">
            <a:spAutoFit/>
          </a:bodyPr>
          <a:lstStyle/>
          <a:p>
            <a:r>
              <a:rPr lang="en-IN" dirty="0"/>
              <a:t>Consider Adjustment factor = 42</a:t>
            </a:r>
          </a:p>
        </p:txBody>
      </p:sp>
      <p:pic>
        <p:nvPicPr>
          <p:cNvPr id="121861" name="Picture 5"/>
          <p:cNvPicPr>
            <a:picLocks noChangeAspect="1" noChangeArrowheads="1"/>
          </p:cNvPicPr>
          <p:nvPr/>
        </p:nvPicPr>
        <p:blipFill>
          <a:blip r:embed="rId4"/>
          <a:srcRect/>
          <a:stretch>
            <a:fillRect/>
          </a:stretch>
        </p:blipFill>
        <p:spPr bwMode="auto">
          <a:xfrm>
            <a:off x="6024563" y="5786455"/>
            <a:ext cx="2562225" cy="314325"/>
          </a:xfrm>
          <a:prstGeom prst="rect">
            <a:avLst/>
          </a:prstGeom>
          <a:noFill/>
          <a:ln w="9525">
            <a:noFill/>
            <a:miter lim="800000"/>
            <a:headEnd/>
            <a:tailEnd/>
          </a:ln>
          <a:effectLst/>
        </p:spPr>
      </p:pic>
    </p:spTree>
    <p:extLst>
      <p:ext uri="{BB962C8B-B14F-4D97-AF65-F5344CB8AC3E}">
        <p14:creationId xmlns:p14="http://schemas.microsoft.com/office/powerpoint/2010/main" xmlns="" val="26195061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146" y="365125"/>
            <a:ext cx="10612654" cy="1325563"/>
          </a:xfrm>
        </p:spPr>
        <p:txBody>
          <a:bodyPr/>
          <a:lstStyle/>
          <a:p>
            <a:pPr algn="ctr"/>
            <a:r>
              <a:rPr lang="en-US" b="1" dirty="0">
                <a:latin typeface="Cambria" panose="02040503050406030204" pitchFamily="18" charset="0"/>
                <a:ea typeface="Cambria" panose="02040503050406030204" pitchFamily="18" charset="0"/>
              </a:rPr>
              <a:t>Scrum Process</a:t>
            </a:r>
            <a:endParaRPr lang="en-IN" b="1" dirty="0"/>
          </a:p>
        </p:txBody>
      </p:sp>
      <p:sp>
        <p:nvSpPr>
          <p:cNvPr id="5" name="Slide Number Placeholder 4"/>
          <p:cNvSpPr>
            <a:spLocks noGrp="1"/>
          </p:cNvSpPr>
          <p:nvPr>
            <p:ph type="sldNum" sz="quarter" idx="12"/>
          </p:nvPr>
        </p:nvSpPr>
        <p:spPr/>
        <p:txBody>
          <a:bodyPr/>
          <a:lstStyle/>
          <a:p>
            <a:pPr>
              <a:defRPr/>
            </a:pPr>
            <a:fld id="{F729456B-75EC-4B7E-9425-C91E1B903941}" type="slidenum">
              <a:rPr lang="en-US" smtClean="0"/>
              <a:pPr>
                <a:defRPr/>
              </a:pPr>
              <a:t>90</a:t>
            </a:fld>
            <a:endParaRPr lang="en-US"/>
          </a:p>
        </p:txBody>
      </p:sp>
      <p:pic>
        <p:nvPicPr>
          <p:cNvPr id="104450" name="Picture 2"/>
          <p:cNvPicPr>
            <a:picLocks noChangeAspect="1" noChangeArrowheads="1"/>
          </p:cNvPicPr>
          <p:nvPr/>
        </p:nvPicPr>
        <p:blipFill>
          <a:blip r:embed="rId2"/>
          <a:srcRect t="7292" b="15625"/>
          <a:stretch>
            <a:fillRect/>
          </a:stretch>
        </p:blipFill>
        <p:spPr bwMode="auto">
          <a:xfrm>
            <a:off x="1524000" y="1828799"/>
            <a:ext cx="9144000" cy="4437857"/>
          </a:xfrm>
          <a:prstGeom prst="rect">
            <a:avLst/>
          </a:prstGeom>
          <a:noFill/>
          <a:ln w="9525">
            <a:noFill/>
            <a:miter lim="800000"/>
            <a:headEnd/>
            <a:tailEnd/>
          </a:ln>
          <a:effectLst/>
        </p:spPr>
      </p:pic>
      <p:pic>
        <p:nvPicPr>
          <p:cNvPr id="7" name="Picture 6">
            <a:extLst>
              <a:ext uri="{FF2B5EF4-FFF2-40B4-BE49-F238E27FC236}">
                <a16:creationId xmlns:a16="http://schemas.microsoft.com/office/drawing/2014/main" xmlns="" id="{6E4159DD-1F5E-426C-84B9-1CB8F167A167}"/>
              </a:ext>
            </a:extLst>
          </p:cNvPr>
          <p:cNvPicPr>
            <a:picLocks noChangeAspect="1"/>
          </p:cNvPicPr>
          <p:nvPr/>
        </p:nvPicPr>
        <p:blipFill>
          <a:blip r:embed="rId3"/>
          <a:stretch>
            <a:fillRect/>
          </a:stretch>
        </p:blipFill>
        <p:spPr>
          <a:xfrm>
            <a:off x="9288379" y="8464"/>
            <a:ext cx="2836244" cy="742307"/>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838200" y="827773"/>
            <a:ext cx="9999044" cy="464453"/>
          </a:xfrm>
        </p:spPr>
        <p:txBody>
          <a:bodyPr>
            <a:normAutofit fontScale="90000"/>
          </a:bodyPr>
          <a:lstStyle/>
          <a:p>
            <a:pPr algn="ctr" eaLnBrk="1" hangingPunct="1"/>
            <a:r>
              <a:rPr lang="en-US"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Scrum Board</a:t>
            </a:r>
            <a:endParaRPr lang="en-IN" b="1" dirty="0">
              <a:latin typeface="Cambria" panose="02040503050406030204" pitchFamily="18" charset="0"/>
              <a:ea typeface="Cambria" panose="02040503050406030204" pitchFamily="18" charset="0"/>
            </a:endParaRPr>
          </a:p>
        </p:txBody>
      </p:sp>
      <p:sp>
        <p:nvSpPr>
          <p:cNvPr id="5" name="Slide Number Placeholder 4"/>
          <p:cNvSpPr>
            <a:spLocks noGrp="1"/>
          </p:cNvSpPr>
          <p:nvPr>
            <p:ph type="sldNum" sz="quarter" idx="12"/>
          </p:nvPr>
        </p:nvSpPr>
        <p:spPr/>
        <p:txBody>
          <a:bodyPr/>
          <a:lstStyle/>
          <a:p>
            <a:pPr>
              <a:defRPr/>
            </a:pPr>
            <a:fld id="{D6FF4341-11E3-44E5-B226-824817CC4AE7}" type="slidenum">
              <a:rPr lang="en-US" smtClean="0"/>
              <a:pPr>
                <a:defRPr/>
              </a:pPr>
              <a:t>91</a:t>
            </a:fld>
            <a:endParaRPr lang="en-US"/>
          </a:p>
        </p:txBody>
      </p:sp>
      <p:pic>
        <p:nvPicPr>
          <p:cNvPr id="35846" name="Picture 2"/>
          <p:cNvPicPr>
            <a:picLocks noChangeAspect="1" noChangeArrowheads="1"/>
          </p:cNvPicPr>
          <p:nvPr/>
        </p:nvPicPr>
        <p:blipFill>
          <a:blip r:embed="rId2"/>
          <a:srcRect l="2928" t="7292" r="37335" b="26042"/>
          <a:stretch>
            <a:fillRect/>
          </a:stretch>
        </p:blipFill>
        <p:spPr bwMode="auto">
          <a:xfrm>
            <a:off x="1026695" y="1690689"/>
            <a:ext cx="4191000" cy="3974414"/>
          </a:xfrm>
          <a:prstGeom prst="rect">
            <a:avLst/>
          </a:prstGeom>
          <a:noFill/>
          <a:ln w="9525">
            <a:noFill/>
            <a:miter lim="800000"/>
            <a:headEnd/>
            <a:tailEnd/>
          </a:ln>
        </p:spPr>
      </p:pic>
      <p:pic>
        <p:nvPicPr>
          <p:cNvPr id="35848" name="Picture 8" descr="Agile Project Management - LeadingAnswers: Leadership and Agile Project  Management Blog"/>
          <p:cNvPicPr>
            <a:picLocks noChangeAspect="1" noChangeArrowheads="1" noCrop="1"/>
          </p:cNvPicPr>
          <p:nvPr/>
        </p:nvPicPr>
        <p:blipFill>
          <a:blip r:embed="rId3"/>
          <a:srcRect/>
          <a:stretch>
            <a:fillRect/>
          </a:stretch>
        </p:blipFill>
        <p:spPr bwMode="auto">
          <a:xfrm>
            <a:off x="5960444" y="1690688"/>
            <a:ext cx="4876800" cy="4267200"/>
          </a:xfrm>
          <a:prstGeom prst="rect">
            <a:avLst/>
          </a:prstGeom>
          <a:noFill/>
        </p:spPr>
      </p:pic>
      <p:pic>
        <p:nvPicPr>
          <p:cNvPr id="9" name="Picture 8">
            <a:extLst>
              <a:ext uri="{FF2B5EF4-FFF2-40B4-BE49-F238E27FC236}">
                <a16:creationId xmlns:a16="http://schemas.microsoft.com/office/drawing/2014/main" xmlns="" id="{E3253F8C-5EA8-430E-A790-1BCD6F8A7CD1}"/>
              </a:ext>
            </a:extLst>
          </p:cNvPr>
          <p:cNvPicPr>
            <a:picLocks noChangeAspect="1"/>
          </p:cNvPicPr>
          <p:nvPr/>
        </p:nvPicPr>
        <p:blipFill>
          <a:blip r:embed="rId4"/>
          <a:stretch>
            <a:fillRect/>
          </a:stretch>
        </p:blipFill>
        <p:spPr>
          <a:xfrm>
            <a:off x="9288379" y="8464"/>
            <a:ext cx="2836244" cy="742307"/>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39" y="0"/>
            <a:ext cx="4052237" cy="1174282"/>
          </a:xfrm>
        </p:spPr>
        <p:txBody>
          <a:bodyPr>
            <a:normAutofit/>
          </a:bodyPr>
          <a:lstStyle/>
          <a:p>
            <a:pPr algn="ctr"/>
            <a:r>
              <a:rPr lang="en-US" sz="4000" b="1" dirty="0">
                <a:latin typeface="Cambria" panose="02040503050406030204" pitchFamily="18" charset="0"/>
                <a:ea typeface="Cambria" panose="02040503050406030204" pitchFamily="18" charset="0"/>
                <a:cs typeface="Times New Roman" pitchFamily="18" charset="0"/>
              </a:rPr>
              <a:t>LEAN</a:t>
            </a:r>
            <a:endParaRPr lang="en-IN" sz="4000" b="1" dirty="0">
              <a:latin typeface="Cambria" panose="02040503050406030204" pitchFamily="18" charset="0"/>
              <a:ea typeface="Cambria" panose="02040503050406030204" pitchFamily="18" charset="0"/>
              <a:cs typeface="Times New Roman" pitchFamily="18" charset="0"/>
            </a:endParaRPr>
          </a:p>
        </p:txBody>
      </p:sp>
      <p:sp>
        <p:nvSpPr>
          <p:cNvPr id="3" name="Content Placeholder 2"/>
          <p:cNvSpPr>
            <a:spLocks noGrp="1"/>
          </p:cNvSpPr>
          <p:nvPr>
            <p:ph idx="1"/>
          </p:nvPr>
        </p:nvSpPr>
        <p:spPr>
          <a:xfrm>
            <a:off x="760396" y="1463040"/>
            <a:ext cx="11097928" cy="4649002"/>
          </a:xfrm>
        </p:spPr>
        <p:txBody>
          <a:bodyPr>
            <a:normAutofit/>
          </a:bodyPr>
          <a:lstStyle/>
          <a:p>
            <a:pPr algn="just"/>
            <a:r>
              <a:rPr lang="en-US" dirty="0">
                <a:latin typeface="Cambria" panose="02040503050406030204" pitchFamily="18" charset="0"/>
                <a:ea typeface="Cambria" panose="02040503050406030204" pitchFamily="18" charset="0"/>
              </a:rPr>
              <a:t>Lean software development is a concept that emphasizes optimizing efficiency and minimizing waste in the software development process. This approach has its roots in the Lean manufacturing movement of the 1980s. However, it is now considered an integral part of the Agile software development methodology.</a:t>
            </a:r>
            <a:endParaRPr lang="en-IN" sz="2200" b="1" dirty="0">
              <a:solidFill>
                <a:srgbClr val="CC0066"/>
              </a:solidFill>
              <a:latin typeface="Cambria" panose="02040503050406030204" pitchFamily="18" charset="0"/>
              <a:ea typeface="Cambria" panose="02040503050406030204" pitchFamily="18" charset="0"/>
              <a:cs typeface="Times New Roman" pitchFamily="18" charset="0"/>
            </a:endParaRPr>
          </a:p>
        </p:txBody>
      </p:sp>
      <p:pic>
        <p:nvPicPr>
          <p:cNvPr id="5" name="Picture 4">
            <a:extLst>
              <a:ext uri="{FF2B5EF4-FFF2-40B4-BE49-F238E27FC236}">
                <a16:creationId xmlns:a16="http://schemas.microsoft.com/office/drawing/2014/main" xmlns="" id="{9054737F-A91E-4F7F-89F4-37C9DC585AF1}"/>
              </a:ext>
            </a:extLst>
          </p:cNvPr>
          <p:cNvPicPr>
            <a:picLocks noChangeAspect="1"/>
          </p:cNvPicPr>
          <p:nvPr/>
        </p:nvPicPr>
        <p:blipFill>
          <a:blip r:embed="rId2"/>
          <a:stretch>
            <a:fillRect/>
          </a:stretch>
        </p:blipFill>
        <p:spPr>
          <a:xfrm>
            <a:off x="9288379" y="8464"/>
            <a:ext cx="2836244" cy="742307"/>
          </a:xfrm>
          <a:prstGeom prst="rect">
            <a:avLst/>
          </a:prstGeom>
        </p:spPr>
      </p:pic>
    </p:spTree>
    <p:extLst>
      <p:ext uri="{BB962C8B-B14F-4D97-AF65-F5344CB8AC3E}">
        <p14:creationId xmlns:p14="http://schemas.microsoft.com/office/powerpoint/2010/main" xmlns="" val="29070333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FDEFE8-7A4C-4A42-9525-8E9BC11C641E}"/>
              </a:ext>
            </a:extLst>
          </p:cNvPr>
          <p:cNvSpPr>
            <a:spLocks noGrp="1"/>
          </p:cNvSpPr>
          <p:nvPr>
            <p:ph type="title"/>
          </p:nvPr>
        </p:nvSpPr>
        <p:spPr/>
        <p:txBody>
          <a:bodyPr/>
          <a:lstStyle/>
          <a:p>
            <a:pPr algn="ctr"/>
            <a:r>
              <a:rPr lang="en-US" b="1" dirty="0">
                <a:latin typeface="Cambria" panose="02040503050406030204" pitchFamily="18" charset="0"/>
                <a:ea typeface="Cambria" panose="02040503050406030204" pitchFamily="18" charset="0"/>
              </a:rPr>
              <a:t>Kanban</a:t>
            </a:r>
            <a:endParaRPr lang="en-IN" b="1" dirty="0"/>
          </a:p>
        </p:txBody>
      </p:sp>
      <p:sp>
        <p:nvSpPr>
          <p:cNvPr id="3" name="Content Placeholder 2">
            <a:extLst>
              <a:ext uri="{FF2B5EF4-FFF2-40B4-BE49-F238E27FC236}">
                <a16:creationId xmlns:a16="http://schemas.microsoft.com/office/drawing/2014/main" xmlns="" id="{1EB67BCE-5466-45CB-AA65-F13599B773B4}"/>
              </a:ext>
            </a:extLst>
          </p:cNvPr>
          <p:cNvSpPr>
            <a:spLocks noGrp="1"/>
          </p:cNvSpPr>
          <p:nvPr>
            <p:ph idx="1"/>
          </p:nvPr>
        </p:nvSpPr>
        <p:spPr/>
        <p:txBody>
          <a:bodyPr/>
          <a:lstStyle/>
          <a:p>
            <a:pPr algn="just"/>
            <a:r>
              <a:rPr lang="en-US" dirty="0">
                <a:latin typeface="Cambria" panose="02040503050406030204" pitchFamily="18" charset="0"/>
                <a:ea typeface="Cambria" panose="02040503050406030204" pitchFamily="18" charset="0"/>
              </a:rPr>
              <a:t>Kanban is a popular framework used to implement agile and DevOps software development. It requires real-time communication of capacity and full transparency of work. Work items are represented visually on a </a:t>
            </a:r>
            <a:r>
              <a:rPr lang="en-US" dirty="0" err="1">
                <a:latin typeface="Cambria" panose="02040503050406030204" pitchFamily="18" charset="0"/>
                <a:ea typeface="Cambria" panose="02040503050406030204" pitchFamily="18" charset="0"/>
              </a:rPr>
              <a:t>kanban</a:t>
            </a:r>
            <a:r>
              <a:rPr lang="en-US" dirty="0">
                <a:latin typeface="Cambria" panose="02040503050406030204" pitchFamily="18" charset="0"/>
                <a:ea typeface="Cambria" panose="02040503050406030204" pitchFamily="18" charset="0"/>
              </a:rPr>
              <a:t> board, allowing team members to see the state of every piece of work at any time.</a:t>
            </a:r>
            <a:endParaRPr lang="en-IN"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xmlns="" id="{11BB0A3F-2E92-477D-84DE-54E18950C71C}"/>
              </a:ext>
            </a:extLst>
          </p:cNvPr>
          <p:cNvPicPr>
            <a:picLocks noChangeAspect="1"/>
          </p:cNvPicPr>
          <p:nvPr/>
        </p:nvPicPr>
        <p:blipFill>
          <a:blip r:embed="rId2"/>
          <a:stretch>
            <a:fillRect/>
          </a:stretch>
        </p:blipFill>
        <p:spPr>
          <a:xfrm>
            <a:off x="9288379" y="8464"/>
            <a:ext cx="2836244" cy="742307"/>
          </a:xfrm>
          <a:prstGeom prst="rect">
            <a:avLst/>
          </a:prstGeom>
        </p:spPr>
      </p:pic>
    </p:spTree>
    <p:extLst>
      <p:ext uri="{BB962C8B-B14F-4D97-AF65-F5344CB8AC3E}">
        <p14:creationId xmlns:p14="http://schemas.microsoft.com/office/powerpoint/2010/main" xmlns="" val="19070846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xmlns="" val="54810802"/>
              </p:ext>
            </p:extLst>
          </p:nvPr>
        </p:nvGraphicFramePr>
        <p:xfrm>
          <a:off x="952901" y="67377"/>
          <a:ext cx="9981398" cy="6713220"/>
        </p:xfrm>
        <a:graphic>
          <a:graphicData uri="http://schemas.openxmlformats.org/drawingml/2006/table">
            <a:tbl>
              <a:tblPr firstRow="1" bandRow="1">
                <a:tableStyleId>{5C22544A-7EE6-4342-B048-85BDC9FD1C3A}</a:tableStyleId>
              </a:tblPr>
              <a:tblGrid>
                <a:gridCol w="4990699">
                  <a:extLst>
                    <a:ext uri="{9D8B030D-6E8A-4147-A177-3AD203B41FA5}">
                      <a16:colId xmlns:a16="http://schemas.microsoft.com/office/drawing/2014/main" xmlns="" val="20000"/>
                    </a:ext>
                  </a:extLst>
                </a:gridCol>
                <a:gridCol w="4990699">
                  <a:extLst>
                    <a:ext uri="{9D8B030D-6E8A-4147-A177-3AD203B41FA5}">
                      <a16:colId xmlns:a16="http://schemas.microsoft.com/office/drawing/2014/main" xmlns="" val="20001"/>
                    </a:ext>
                  </a:extLst>
                </a:gridCol>
              </a:tblGrid>
              <a:tr h="425516">
                <a:tc>
                  <a:txBody>
                    <a:bodyPr/>
                    <a:lstStyle/>
                    <a:p>
                      <a:pPr algn="ctr" fontAlgn="base"/>
                      <a:r>
                        <a:rPr lang="en-IN" b="1" cap="all" dirty="0">
                          <a:solidFill>
                            <a:srgbClr val="000000"/>
                          </a:solidFill>
                        </a:rPr>
                        <a:t>SCRUM</a:t>
                      </a:r>
                    </a:p>
                  </a:txBody>
                  <a:tcPr marL="76200" marR="76200" marT="76200" marB="76200" anchor="ctr"/>
                </a:tc>
                <a:tc>
                  <a:txBody>
                    <a:bodyPr/>
                    <a:lstStyle/>
                    <a:p>
                      <a:pPr algn="ctr" fontAlgn="base"/>
                      <a:r>
                        <a:rPr lang="en-IN" b="1" cap="all" dirty="0">
                          <a:solidFill>
                            <a:srgbClr val="000000"/>
                          </a:solidFill>
                        </a:rPr>
                        <a:t>EXTREME PROGRAMMING (XP)</a:t>
                      </a:r>
                    </a:p>
                  </a:txBody>
                  <a:tcPr marL="76200" marR="76200" marT="76200" marB="76200" anchor="ctr"/>
                </a:tc>
                <a:extLst>
                  <a:ext uri="{0D108BD9-81ED-4DB2-BD59-A6C34878D82A}">
                    <a16:rowId xmlns:a16="http://schemas.microsoft.com/office/drawing/2014/main" xmlns="" val="10000"/>
                  </a:ext>
                </a:extLst>
              </a:tr>
              <a:tr h="680066">
                <a:tc>
                  <a:txBody>
                    <a:bodyPr/>
                    <a:lstStyle/>
                    <a:p>
                      <a:pPr algn="l" fontAlgn="base"/>
                      <a:r>
                        <a:rPr lang="en-IN" b="0" dirty="0"/>
                        <a:t>In Scrum framework, team work in iterations</a:t>
                      </a:r>
                      <a:br>
                        <a:rPr lang="en-IN" b="0" dirty="0"/>
                      </a:br>
                      <a:r>
                        <a:rPr lang="en-IN" b="0" dirty="0"/>
                        <a:t>called Sprint which </a:t>
                      </a:r>
                      <a:r>
                        <a:rPr lang="en-IN" b="0" dirty="0">
                          <a:solidFill>
                            <a:srgbClr val="FF0000"/>
                          </a:solidFill>
                        </a:rPr>
                        <a:t>are 1-2 month long.</a:t>
                      </a:r>
                    </a:p>
                  </a:txBody>
                  <a:tcPr marL="133350" marR="133350" marT="66675" marB="66675" anchor="ctr"/>
                </a:tc>
                <a:tc>
                  <a:txBody>
                    <a:bodyPr/>
                    <a:lstStyle/>
                    <a:p>
                      <a:pPr algn="l" fontAlgn="base"/>
                      <a:r>
                        <a:rPr lang="en-IN" b="0" dirty="0"/>
                        <a:t>In Extreme Programming(XP), teamwork </a:t>
                      </a:r>
                      <a:r>
                        <a:rPr lang="en-IN" b="0" dirty="0">
                          <a:solidFill>
                            <a:srgbClr val="FF0000"/>
                          </a:solidFill>
                        </a:rPr>
                        <a:t>for 1-2 weeks only</a:t>
                      </a:r>
                      <a:r>
                        <a:rPr lang="en-IN" b="0" dirty="0" smtClean="0">
                          <a:solidFill>
                            <a:srgbClr val="FF0000"/>
                          </a:solidFill>
                        </a:rPr>
                        <a:t>. Pair programming (2</a:t>
                      </a:r>
                      <a:r>
                        <a:rPr lang="en-IN" b="0" baseline="0" dirty="0" smtClean="0">
                          <a:solidFill>
                            <a:srgbClr val="FF0000"/>
                          </a:solidFill>
                        </a:rPr>
                        <a:t> members per team)</a:t>
                      </a:r>
                      <a:endParaRPr lang="en-IN" b="0" dirty="0">
                        <a:solidFill>
                          <a:srgbClr val="FF0000"/>
                        </a:solidFill>
                      </a:endParaRPr>
                    </a:p>
                  </a:txBody>
                  <a:tcPr marL="133350" marR="133350" marT="66675" marB="66675" anchor="ctr"/>
                </a:tc>
                <a:extLst>
                  <a:ext uri="{0D108BD9-81ED-4DB2-BD59-A6C34878D82A}">
                    <a16:rowId xmlns:a16="http://schemas.microsoft.com/office/drawing/2014/main" xmlns="" val="10001"/>
                  </a:ext>
                </a:extLst>
              </a:tr>
              <a:tr h="1500705">
                <a:tc>
                  <a:txBody>
                    <a:bodyPr/>
                    <a:lstStyle/>
                    <a:p>
                      <a:pPr algn="l" fontAlgn="base"/>
                      <a:r>
                        <a:rPr kumimoji="0" lang="en-IN" b="0" i="0" kern="1200" dirty="0">
                          <a:solidFill>
                            <a:schemeClr val="dk1"/>
                          </a:solidFill>
                          <a:latin typeface="+mn-lt"/>
                          <a:ea typeface="+mn-ea"/>
                          <a:cs typeface="+mn-cs"/>
                        </a:rPr>
                        <a:t>Scrum is the type of Agile framework. It is a framework within which people can </a:t>
                      </a:r>
                      <a:r>
                        <a:rPr kumimoji="0" lang="en-IN" b="0" i="0" kern="1200" dirty="0">
                          <a:solidFill>
                            <a:srgbClr val="FF0000"/>
                          </a:solidFill>
                          <a:latin typeface="+mn-lt"/>
                          <a:ea typeface="+mn-ea"/>
                          <a:cs typeface="+mn-cs"/>
                        </a:rPr>
                        <a:t>address complex adaptive problem while productivity and creativity of delivering product is at highest possible values.</a:t>
                      </a:r>
                      <a:endParaRPr lang="en-IN" b="0" dirty="0">
                        <a:solidFill>
                          <a:srgbClr val="FF0000"/>
                        </a:solidFill>
                      </a:endParaRPr>
                    </a:p>
                  </a:txBody>
                  <a:tcPr marL="133350" marR="133350" marT="66675" marB="66675" anchor="ctr"/>
                </a:tc>
                <a:tc>
                  <a:txBody>
                    <a:bodyPr/>
                    <a:lstStyle/>
                    <a:p>
                      <a:pPr algn="l" fontAlgn="base"/>
                      <a:r>
                        <a:rPr kumimoji="0" lang="en-IN" b="0" i="0" kern="1200" dirty="0">
                          <a:solidFill>
                            <a:schemeClr val="dk1"/>
                          </a:solidFill>
                          <a:latin typeface="+mn-lt"/>
                          <a:ea typeface="+mn-ea"/>
                          <a:cs typeface="+mn-cs"/>
                        </a:rPr>
                        <a:t>Extreme Programming is one of the most important models of Agile framework. This model </a:t>
                      </a:r>
                      <a:r>
                        <a:rPr kumimoji="0" lang="en-IN" b="0" i="0" kern="1200" dirty="0">
                          <a:solidFill>
                            <a:srgbClr val="FF0000"/>
                          </a:solidFill>
                          <a:latin typeface="+mn-lt"/>
                          <a:ea typeface="+mn-ea"/>
                          <a:cs typeface="+mn-cs"/>
                        </a:rPr>
                        <a:t>emphasizes team-work and customer satisfaction as well.</a:t>
                      </a:r>
                      <a:endParaRPr lang="en-IN" b="0" dirty="0">
                        <a:solidFill>
                          <a:srgbClr val="FF0000"/>
                        </a:solidFill>
                      </a:endParaRPr>
                    </a:p>
                  </a:txBody>
                  <a:tcPr marL="133350" marR="133350" marT="66675" marB="66675" anchor="ctr"/>
                </a:tc>
                <a:extLst>
                  <a:ext uri="{0D108BD9-81ED-4DB2-BD59-A6C34878D82A}">
                    <a16:rowId xmlns:a16="http://schemas.microsoft.com/office/drawing/2014/main" xmlns="" val="10002"/>
                  </a:ext>
                </a:extLst>
              </a:tr>
              <a:tr h="680066">
                <a:tc>
                  <a:txBody>
                    <a:bodyPr/>
                    <a:lstStyle/>
                    <a:p>
                      <a:pPr algn="l" fontAlgn="base"/>
                      <a:r>
                        <a:rPr lang="en-IN" b="0" dirty="0"/>
                        <a:t>Scrum model </a:t>
                      </a:r>
                      <a:r>
                        <a:rPr lang="en-IN" b="0" dirty="0">
                          <a:solidFill>
                            <a:srgbClr val="FF0000"/>
                          </a:solidFill>
                        </a:rPr>
                        <a:t>do not allow changes </a:t>
                      </a:r>
                      <a:r>
                        <a:rPr lang="en-IN" b="0" dirty="0"/>
                        <a:t>in their timeline or their guidelines.</a:t>
                      </a:r>
                    </a:p>
                  </a:txBody>
                  <a:tcPr marL="133350" marR="133350" marT="66675" marB="66675" anchor="ctr"/>
                </a:tc>
                <a:tc>
                  <a:txBody>
                    <a:bodyPr/>
                    <a:lstStyle/>
                    <a:p>
                      <a:pPr algn="l" fontAlgn="base"/>
                      <a:r>
                        <a:rPr lang="en-IN" b="0" dirty="0"/>
                        <a:t>Extreme Programming </a:t>
                      </a:r>
                      <a:r>
                        <a:rPr lang="en-IN" b="0" dirty="0">
                          <a:solidFill>
                            <a:srgbClr val="FF0000"/>
                          </a:solidFill>
                        </a:rPr>
                        <a:t>allow changes </a:t>
                      </a:r>
                      <a:r>
                        <a:rPr lang="en-IN" b="0" dirty="0"/>
                        <a:t>in their set timelines.</a:t>
                      </a:r>
                    </a:p>
                  </a:txBody>
                  <a:tcPr marL="133350" marR="133350" marT="66675" marB="66675" anchor="ctr"/>
                </a:tc>
                <a:extLst>
                  <a:ext uri="{0D108BD9-81ED-4DB2-BD59-A6C34878D82A}">
                    <a16:rowId xmlns:a16="http://schemas.microsoft.com/office/drawing/2014/main" xmlns="" val="10003"/>
                  </a:ext>
                </a:extLst>
              </a:tr>
              <a:tr h="953612">
                <a:tc>
                  <a:txBody>
                    <a:bodyPr/>
                    <a:lstStyle/>
                    <a:p>
                      <a:pPr algn="l" fontAlgn="base"/>
                      <a:r>
                        <a:rPr lang="en-IN" b="0" dirty="0"/>
                        <a:t>Scrum emphasizes </a:t>
                      </a:r>
                      <a:r>
                        <a:rPr lang="en-IN" b="0" dirty="0">
                          <a:solidFill>
                            <a:srgbClr val="FF0000"/>
                          </a:solidFill>
                        </a:rPr>
                        <a:t>self-organization.</a:t>
                      </a:r>
                    </a:p>
                  </a:txBody>
                  <a:tcPr marL="133350" marR="133350" marT="66675" marB="66675" anchor="ctr"/>
                </a:tc>
                <a:tc>
                  <a:txBody>
                    <a:bodyPr/>
                    <a:lstStyle/>
                    <a:p>
                      <a:pPr algn="l" fontAlgn="base"/>
                      <a:r>
                        <a:rPr lang="en-IN" b="0" dirty="0"/>
                        <a:t>Extreme Programming emphasizes </a:t>
                      </a:r>
                      <a:r>
                        <a:rPr lang="en-IN" b="0" dirty="0">
                          <a:solidFill>
                            <a:srgbClr val="FF0000"/>
                          </a:solidFill>
                        </a:rPr>
                        <a:t>strong engineering practices (</a:t>
                      </a:r>
                      <a:r>
                        <a:rPr lang="en-IN" b="0" dirty="0" err="1">
                          <a:solidFill>
                            <a:srgbClr val="FF0000"/>
                          </a:solidFill>
                        </a:rPr>
                        <a:t>pairprogramming,refactoring</a:t>
                      </a:r>
                      <a:r>
                        <a:rPr lang="en-IN" b="0" dirty="0">
                          <a:solidFill>
                            <a:srgbClr val="FF0000"/>
                          </a:solidFill>
                        </a:rPr>
                        <a:t>...)</a:t>
                      </a:r>
                    </a:p>
                  </a:txBody>
                  <a:tcPr marL="133350" marR="133350" marT="66675" marB="66675" anchor="ctr"/>
                </a:tc>
                <a:extLst>
                  <a:ext uri="{0D108BD9-81ED-4DB2-BD59-A6C34878D82A}">
                    <a16:rowId xmlns:a16="http://schemas.microsoft.com/office/drawing/2014/main" xmlns="" val="10004"/>
                  </a:ext>
                </a:extLst>
              </a:tr>
              <a:tr h="953612">
                <a:tc>
                  <a:txBody>
                    <a:bodyPr/>
                    <a:lstStyle/>
                    <a:p>
                      <a:pPr algn="l" fontAlgn="base"/>
                      <a:r>
                        <a:rPr lang="en-IN" b="0" dirty="0"/>
                        <a:t>In Scrum framework, </a:t>
                      </a:r>
                      <a:r>
                        <a:rPr lang="en-IN" b="0" dirty="0">
                          <a:solidFill>
                            <a:srgbClr val="FF0000"/>
                          </a:solidFill>
                        </a:rPr>
                        <a:t>team determines the sequence</a:t>
                      </a:r>
                      <a:r>
                        <a:rPr lang="en-IN" b="0" dirty="0"/>
                        <a:t> in which the product will be developed.</a:t>
                      </a:r>
                    </a:p>
                  </a:txBody>
                  <a:tcPr marL="133350" marR="133350" marT="66675" marB="66675" anchor="ctr"/>
                </a:tc>
                <a:tc>
                  <a:txBody>
                    <a:bodyPr/>
                    <a:lstStyle/>
                    <a:p>
                      <a:pPr algn="l" fontAlgn="base"/>
                      <a:r>
                        <a:rPr lang="en-IN" b="0" dirty="0"/>
                        <a:t>In Extreme Programming, team have to follow a </a:t>
                      </a:r>
                      <a:r>
                        <a:rPr lang="en-IN" b="0" dirty="0">
                          <a:solidFill>
                            <a:srgbClr val="FF0000"/>
                          </a:solidFill>
                        </a:rPr>
                        <a:t>strict priority order or pre-determined priority order.</a:t>
                      </a:r>
                    </a:p>
                  </a:txBody>
                  <a:tcPr marL="133350" marR="133350" marT="66675" marB="66675" anchor="ctr"/>
                </a:tc>
                <a:extLst>
                  <a:ext uri="{0D108BD9-81ED-4DB2-BD59-A6C34878D82A}">
                    <a16:rowId xmlns:a16="http://schemas.microsoft.com/office/drawing/2014/main" xmlns="" val="10005"/>
                  </a:ext>
                </a:extLst>
              </a:tr>
              <a:tr h="1227159">
                <a:tc>
                  <a:txBody>
                    <a:bodyPr/>
                    <a:lstStyle/>
                    <a:p>
                      <a:pPr algn="l" fontAlgn="base"/>
                      <a:r>
                        <a:rPr lang="en-IN" b="0" dirty="0"/>
                        <a:t>Scrum framework is </a:t>
                      </a:r>
                      <a:r>
                        <a:rPr lang="en-IN" b="0" dirty="0">
                          <a:solidFill>
                            <a:srgbClr val="FF0000"/>
                          </a:solidFill>
                        </a:rPr>
                        <a:t>not fully described</a:t>
                      </a:r>
                      <a:r>
                        <a:rPr lang="en-IN" b="0" dirty="0"/>
                        <a:t>. If you want to adopt it then you need to </a:t>
                      </a:r>
                      <a:r>
                        <a:rPr lang="en-IN" b="0" dirty="0">
                          <a:solidFill>
                            <a:srgbClr val="FF0000"/>
                          </a:solidFill>
                        </a:rPr>
                        <a:t>fill the framework with your own frameworks method like XP, DSDM or </a:t>
                      </a:r>
                      <a:r>
                        <a:rPr lang="en-IN" b="0" dirty="0" err="1">
                          <a:solidFill>
                            <a:srgbClr val="FF0000"/>
                          </a:solidFill>
                        </a:rPr>
                        <a:t>Kanban</a:t>
                      </a:r>
                      <a:r>
                        <a:rPr lang="en-IN" b="0" dirty="0">
                          <a:solidFill>
                            <a:srgbClr val="FF0000"/>
                          </a:solidFill>
                        </a:rPr>
                        <a:t>.</a:t>
                      </a:r>
                    </a:p>
                  </a:txBody>
                  <a:tcPr marL="133350" marR="133350" marT="66675" marB="66675" anchor="ctr"/>
                </a:tc>
                <a:tc>
                  <a:txBody>
                    <a:bodyPr/>
                    <a:lstStyle/>
                    <a:p>
                      <a:pPr algn="l" fontAlgn="base"/>
                      <a:r>
                        <a:rPr lang="en-IN" b="0" dirty="0"/>
                        <a:t>Extreme Programming(XP</a:t>
                      </a:r>
                      <a:r>
                        <a:rPr lang="en-IN" b="0" dirty="0">
                          <a:solidFill>
                            <a:srgbClr val="FF0000"/>
                          </a:solidFill>
                        </a:rPr>
                        <a:t>) can be directly applied to a team.</a:t>
                      </a:r>
                      <a:r>
                        <a:rPr lang="en-IN" b="0" dirty="0"/>
                        <a:t> Extreme Programming is also known for its </a:t>
                      </a:r>
                      <a:r>
                        <a:rPr lang="en-IN" b="1" dirty="0">
                          <a:solidFill>
                            <a:srgbClr val="FF0000"/>
                          </a:solidFill>
                        </a:rPr>
                        <a:t>Ready-to-apply</a:t>
                      </a:r>
                      <a:r>
                        <a:rPr lang="en-IN" b="0" dirty="0">
                          <a:solidFill>
                            <a:srgbClr val="FF0000"/>
                          </a:solidFill>
                        </a:rPr>
                        <a:t> features.</a:t>
                      </a:r>
                    </a:p>
                  </a:txBody>
                  <a:tcPr marL="133350" marR="133350" marT="66675" marB="66675" anchor="ctr"/>
                </a:tc>
                <a:extLst>
                  <a:ext uri="{0D108BD9-81ED-4DB2-BD59-A6C34878D82A}">
                    <a16:rowId xmlns:a16="http://schemas.microsoft.com/office/drawing/2014/main" xmlns="" val="10006"/>
                  </a:ext>
                </a:extLst>
              </a:tr>
            </a:tbl>
          </a:graphicData>
        </a:graphic>
      </p:graphicFrame>
      <p:sp>
        <p:nvSpPr>
          <p:cNvPr id="5" name="Slide Number Placeholder 4"/>
          <p:cNvSpPr>
            <a:spLocks noGrp="1"/>
          </p:cNvSpPr>
          <p:nvPr>
            <p:ph type="sldNum" sz="quarter" idx="12"/>
          </p:nvPr>
        </p:nvSpPr>
        <p:spPr/>
        <p:txBody>
          <a:bodyPr/>
          <a:lstStyle/>
          <a:p>
            <a:pPr>
              <a:defRPr/>
            </a:pPr>
            <a:fld id="{001A345D-603E-49DA-90C4-5006905CA8F8}" type="slidenum">
              <a:rPr lang="en-US" smtClean="0"/>
              <a:pPr>
                <a:defRPr/>
              </a:pPr>
              <a:t>94</a:t>
            </a:fld>
            <a:endParaRPr lang="en-US"/>
          </a:p>
        </p:txBody>
      </p:sp>
      <p:sp>
        <p:nvSpPr>
          <p:cNvPr id="37919" name="Rectangle 6"/>
          <p:cNvSpPr>
            <a:spLocks noChangeArrowheads="1"/>
          </p:cNvSpPr>
          <p:nvPr/>
        </p:nvSpPr>
        <p:spPr bwMode="auto">
          <a:xfrm>
            <a:off x="1524000" y="6488114"/>
            <a:ext cx="9525000" cy="369887"/>
          </a:xfrm>
          <a:prstGeom prst="rect">
            <a:avLst/>
          </a:prstGeom>
          <a:noFill/>
          <a:ln w="9525">
            <a:noFill/>
            <a:miter lim="800000"/>
            <a:headEnd/>
            <a:tailEnd/>
          </a:ln>
        </p:spPr>
        <p:txBody>
          <a:bodyPr>
            <a:spAutoFit/>
          </a:bodyPr>
          <a:lstStyle/>
          <a:p>
            <a:r>
              <a:rPr lang="en-IN">
                <a:solidFill>
                  <a:srgbClr val="FF0000"/>
                </a:solidFill>
                <a:hlinkClick r:id="rId2"/>
              </a:rPr>
              <a:t>https://www.visual-paradigm.com/scrum/extreme-programming-vs-scrum/</a:t>
            </a:r>
            <a:endParaRPr lang="en-IN">
              <a:solidFill>
                <a:srgbClr val="FF0000"/>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729456B-75EC-4B7E-9425-C91E1B903941}" type="slidenum">
              <a:rPr lang="en-US" smtClean="0"/>
              <a:pPr>
                <a:defRPr/>
              </a:pPr>
              <a:t>95</a:t>
            </a:fld>
            <a:endParaRPr lang="en-US"/>
          </a:p>
        </p:txBody>
      </p:sp>
      <p:pic>
        <p:nvPicPr>
          <p:cNvPr id="106498" name="Picture 2"/>
          <p:cNvPicPr>
            <a:picLocks noChangeAspect="1" noChangeArrowheads="1"/>
          </p:cNvPicPr>
          <p:nvPr/>
        </p:nvPicPr>
        <p:blipFill>
          <a:blip r:embed="rId2"/>
          <a:srcRect/>
          <a:stretch>
            <a:fillRect/>
          </a:stretch>
        </p:blipFill>
        <p:spPr bwMode="auto">
          <a:xfrm>
            <a:off x="1828801" y="0"/>
            <a:ext cx="8158163" cy="6858000"/>
          </a:xfrm>
          <a:prstGeom prst="rect">
            <a:avLst/>
          </a:prstGeom>
          <a:noFill/>
          <a:ln w="9525">
            <a:noFill/>
            <a:miter lim="800000"/>
            <a:headEnd/>
            <a:tailEnd/>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endParaRPr lang="en-IN"/>
          </a:p>
        </p:txBody>
      </p:sp>
      <p:sp>
        <p:nvSpPr>
          <p:cNvPr id="39939" name="Content Placeholder 2"/>
          <p:cNvSpPr>
            <a:spLocks noGrp="1"/>
          </p:cNvSpPr>
          <p:nvPr>
            <p:ph idx="1"/>
          </p:nvPr>
        </p:nvSpPr>
        <p:spPr/>
        <p:txBody>
          <a:bodyPr/>
          <a:lstStyle/>
          <a:p>
            <a:pPr eaLnBrk="1" hangingPunct="1"/>
            <a:endParaRPr lang="en-IN"/>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884A1E71-D4F1-4C19-8D65-F509CCD1809A}" type="slidenum">
              <a:rPr lang="en-US" smtClean="0"/>
              <a:pPr>
                <a:defRPr/>
              </a:pPr>
              <a:t>96</a:t>
            </a:fld>
            <a:endParaRPr lang="en-US"/>
          </a:p>
        </p:txBody>
      </p:sp>
      <p:pic>
        <p:nvPicPr>
          <p:cNvPr id="39942" name="Picture 2"/>
          <p:cNvPicPr>
            <a:picLocks noChangeAspect="1" noChangeArrowheads="1"/>
          </p:cNvPicPr>
          <p:nvPr/>
        </p:nvPicPr>
        <p:blipFill>
          <a:blip r:embed="rId2"/>
          <a:srcRect l="25769" t="13542" b="6250"/>
          <a:stretch>
            <a:fillRect/>
          </a:stretch>
        </p:blipFill>
        <p:spPr bwMode="auto">
          <a:xfrm>
            <a:off x="1524000" y="228600"/>
            <a:ext cx="8991600" cy="6400800"/>
          </a:xfrm>
          <a:prstGeom prst="rect">
            <a:avLst/>
          </a:prstGeom>
          <a:noFill/>
          <a:ln w="9525">
            <a:noFill/>
            <a:miter lim="800000"/>
            <a:headEnd/>
            <a:tailEnd/>
          </a:ln>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endParaRPr lang="en-IN"/>
          </a:p>
        </p:txBody>
      </p:sp>
      <p:sp>
        <p:nvSpPr>
          <p:cNvPr id="43011" name="Content Placeholder 2"/>
          <p:cNvSpPr>
            <a:spLocks noGrp="1"/>
          </p:cNvSpPr>
          <p:nvPr>
            <p:ph idx="1"/>
          </p:nvPr>
        </p:nvSpPr>
        <p:spPr>
          <a:xfrm>
            <a:off x="1981200" y="5715000"/>
            <a:ext cx="8229600" cy="609600"/>
          </a:xfrm>
        </p:spPr>
        <p:txBody>
          <a:bodyPr>
            <a:normAutofit fontScale="62500" lnSpcReduction="20000"/>
          </a:bodyPr>
          <a:lstStyle/>
          <a:p>
            <a:pPr eaLnBrk="1" hangingPunct="1"/>
            <a:r>
              <a:rPr lang="en-IN" dirty="0"/>
              <a:t>L30 – means light criticality with 30 members</a:t>
            </a:r>
          </a:p>
          <a:p>
            <a:pPr eaLnBrk="1" hangingPunct="1"/>
            <a:r>
              <a:rPr lang="en-IN" dirty="0"/>
              <a:t>Ex: L200 – hospital management s/w or  NASA </a:t>
            </a: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84894A9F-E91C-4449-9F83-BA97F705952F}" type="slidenum">
              <a:rPr lang="en-US" smtClean="0"/>
              <a:pPr>
                <a:defRPr/>
              </a:pPr>
              <a:t>97</a:t>
            </a:fld>
            <a:endParaRPr lang="en-US"/>
          </a:p>
        </p:txBody>
      </p:sp>
      <p:pic>
        <p:nvPicPr>
          <p:cNvPr id="43014" name="Picture 2"/>
          <p:cNvPicPr>
            <a:picLocks noChangeAspect="1" noChangeArrowheads="1"/>
          </p:cNvPicPr>
          <p:nvPr/>
        </p:nvPicPr>
        <p:blipFill>
          <a:blip r:embed="rId2"/>
          <a:srcRect l="24597" t="11458" r="5124" b="11458"/>
          <a:stretch>
            <a:fillRect/>
          </a:stretch>
        </p:blipFill>
        <p:spPr bwMode="auto">
          <a:xfrm>
            <a:off x="1524000" y="0"/>
            <a:ext cx="9144000" cy="5638800"/>
          </a:xfrm>
          <a:prstGeom prst="rect">
            <a:avLst/>
          </a:prstGeom>
          <a:noFill/>
          <a:ln w="9525">
            <a:noFill/>
            <a:miter lim="800000"/>
            <a:headEnd/>
            <a:tailEnd/>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847850"/>
          </a:xfrm>
        </p:spPr>
        <p:txBody>
          <a:bodyPr/>
          <a:lstStyle/>
          <a:p>
            <a:endParaRPr lang="en-IN" dirty="0"/>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729456B-75EC-4B7E-9425-C91E1B903941}" type="slidenum">
              <a:rPr lang="en-US" smtClean="0"/>
              <a:pPr>
                <a:defRPr/>
              </a:pPr>
              <a:t>98</a:t>
            </a:fld>
            <a:endParaRPr lang="en-US"/>
          </a:p>
        </p:txBody>
      </p:sp>
      <p:pic>
        <p:nvPicPr>
          <p:cNvPr id="112642" name="Picture 2"/>
          <p:cNvPicPr>
            <a:picLocks noChangeAspect="1" noChangeArrowheads="1"/>
          </p:cNvPicPr>
          <p:nvPr/>
        </p:nvPicPr>
        <p:blipFill>
          <a:blip r:embed="rId2"/>
          <a:srcRect/>
          <a:stretch>
            <a:fillRect/>
          </a:stretch>
        </p:blipFill>
        <p:spPr bwMode="auto">
          <a:xfrm>
            <a:off x="1676400" y="228600"/>
            <a:ext cx="8991600" cy="6629400"/>
          </a:xfrm>
          <a:prstGeom prst="rect">
            <a:avLst/>
          </a:prstGeom>
          <a:noFill/>
          <a:ln w="9525">
            <a:noFill/>
            <a:miter lim="800000"/>
            <a:headEnd/>
            <a:tailEnd/>
          </a:ln>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729456B-75EC-4B7E-9425-C91E1B903941}" type="slidenum">
              <a:rPr lang="en-US" smtClean="0"/>
              <a:pPr>
                <a:defRPr/>
              </a:pPr>
              <a:t>99</a:t>
            </a:fld>
            <a:endParaRPr lang="en-US"/>
          </a:p>
        </p:txBody>
      </p:sp>
      <p:pic>
        <p:nvPicPr>
          <p:cNvPr id="113666" name="Picture 2"/>
          <p:cNvPicPr>
            <a:picLocks noChangeAspect="1" noChangeArrowheads="1"/>
          </p:cNvPicPr>
          <p:nvPr/>
        </p:nvPicPr>
        <p:blipFill>
          <a:blip r:embed="rId2"/>
          <a:srcRect/>
          <a:stretch>
            <a:fillRect/>
          </a:stretch>
        </p:blipFill>
        <p:spPr bwMode="auto">
          <a:xfrm>
            <a:off x="1524000" y="304801"/>
            <a:ext cx="9144000" cy="6221163"/>
          </a:xfrm>
          <a:prstGeom prst="rect">
            <a:avLst/>
          </a:prstGeom>
          <a:noFill/>
          <a:ln w="9525">
            <a:noFill/>
            <a:miter lim="800000"/>
            <a:headEnd/>
            <a:tailEnd/>
          </a:ln>
          <a:effectLst/>
        </p:spPr>
      </p:pic>
      <p:pic>
        <p:nvPicPr>
          <p:cNvPr id="113668" name="Picture 4" descr="ID# 5700 - Weight Loss Celebration ( Non Looping ) - PowerPoint Animation"/>
          <p:cNvPicPr>
            <a:picLocks noChangeAspect="1" noChangeArrowheads="1" noCrop="1"/>
          </p:cNvPicPr>
          <p:nvPr/>
        </p:nvPicPr>
        <p:blipFill>
          <a:blip r:embed="rId3"/>
          <a:srcRect/>
          <a:stretch>
            <a:fillRect/>
          </a:stretch>
        </p:blipFill>
        <p:spPr bwMode="auto">
          <a:xfrm>
            <a:off x="7848600" y="304801"/>
            <a:ext cx="2819400" cy="2628901"/>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3244</TotalTime>
  <Words>3550</Words>
  <Application>Microsoft Office PowerPoint</Application>
  <PresentationFormat>Custom</PresentationFormat>
  <Paragraphs>448</Paragraphs>
  <Slides>110</Slides>
  <Notes>17</Notes>
  <HiddenSlides>1</HiddenSlides>
  <MMClips>0</MMClips>
  <ScaleCrop>false</ScaleCrop>
  <HeadingPairs>
    <vt:vector size="4" baseType="variant">
      <vt:variant>
        <vt:lpstr>Theme</vt:lpstr>
      </vt:variant>
      <vt:variant>
        <vt:i4>1</vt:i4>
      </vt:variant>
      <vt:variant>
        <vt:lpstr>Slide Titles</vt:lpstr>
      </vt:variant>
      <vt:variant>
        <vt:i4>110</vt:i4>
      </vt:variant>
    </vt:vector>
  </HeadingPairs>
  <TitlesOfParts>
    <vt:vector size="111" baseType="lpstr">
      <vt:lpstr>Office Theme</vt:lpstr>
      <vt:lpstr>ESTIMATION FOR SOFTWARE PROJECTS</vt:lpstr>
      <vt:lpstr>Example1: MIS sw consist of </vt:lpstr>
      <vt:lpstr>FAQs</vt:lpstr>
      <vt:lpstr>Slide 4</vt:lpstr>
      <vt:lpstr>Slide 5</vt:lpstr>
      <vt:lpstr>FP Technique (Function Point Technique)</vt:lpstr>
      <vt:lpstr>Slide 7</vt:lpstr>
      <vt:lpstr>Slide 8</vt:lpstr>
      <vt:lpstr>Example 3</vt:lpstr>
      <vt:lpstr>Example 4</vt:lpstr>
      <vt:lpstr>Slide 11</vt:lpstr>
      <vt:lpstr>Slide 12</vt:lpstr>
      <vt:lpstr>Estimation with Usecases</vt:lpstr>
      <vt:lpstr>Slide 14</vt:lpstr>
      <vt:lpstr>Slide 15</vt:lpstr>
      <vt:lpstr>Use-Case Based Estimation</vt:lpstr>
      <vt:lpstr>Reconciling Estimates</vt:lpstr>
      <vt:lpstr>TOPIC – 4 Empirical Estimation Techniques </vt:lpstr>
      <vt:lpstr>Empirical Estimation Models</vt:lpstr>
      <vt:lpstr>The Structure of Estimation Models</vt:lpstr>
      <vt:lpstr>Slide 21</vt:lpstr>
      <vt:lpstr>COCOMO-II Model</vt:lpstr>
      <vt:lpstr>Slide 23</vt:lpstr>
      <vt:lpstr>Slide 24</vt:lpstr>
      <vt:lpstr>Slide 25</vt:lpstr>
      <vt:lpstr>Software Equation</vt:lpstr>
      <vt:lpstr>Slide 27</vt:lpstr>
      <vt:lpstr>TOPIC – 5 Estimation for Object Oriented  Projects</vt:lpstr>
      <vt:lpstr>Estimation for Object Oriented Projects</vt:lpstr>
      <vt:lpstr>Slide 30</vt:lpstr>
      <vt:lpstr>Solution</vt:lpstr>
      <vt:lpstr>Slide 32</vt:lpstr>
      <vt:lpstr>Problem-Based Estimation</vt:lpstr>
      <vt:lpstr>Problem-Based Estimation  (continued)</vt:lpstr>
      <vt:lpstr>Problem-Based Estimation  (continued)</vt:lpstr>
      <vt:lpstr>Example </vt:lpstr>
      <vt:lpstr>Example…</vt:lpstr>
      <vt:lpstr>Example 2</vt:lpstr>
      <vt:lpstr>Slide 39</vt:lpstr>
      <vt:lpstr>Process-Based Estimation</vt:lpstr>
      <vt:lpstr>Process-Based Estimation  (continued)</vt:lpstr>
      <vt:lpstr>Example</vt:lpstr>
      <vt:lpstr>Example…</vt:lpstr>
      <vt:lpstr>Estimation with the Use Cases</vt:lpstr>
      <vt:lpstr>Example </vt:lpstr>
      <vt:lpstr>Estimation with use cases…</vt:lpstr>
      <vt:lpstr>Steps to compute use case estimation</vt:lpstr>
      <vt:lpstr>Complexity factors for each usecase</vt:lpstr>
      <vt:lpstr>each actor is assessed as..</vt:lpstr>
      <vt:lpstr>TCF and ECF..</vt:lpstr>
      <vt:lpstr>Slide 51</vt:lpstr>
      <vt:lpstr>Reconciling Estimates</vt:lpstr>
      <vt:lpstr>Example </vt:lpstr>
      <vt:lpstr>Empirical Estimation Models</vt:lpstr>
      <vt:lpstr>Slide 55</vt:lpstr>
      <vt:lpstr>COCOMO</vt:lpstr>
      <vt:lpstr>COCOMO –II </vt:lpstr>
      <vt:lpstr>Slide 58</vt:lpstr>
      <vt:lpstr>Slide 59</vt:lpstr>
      <vt:lpstr>COCOMO -II</vt:lpstr>
      <vt:lpstr>Slide 61</vt:lpstr>
      <vt:lpstr>Slide 62</vt:lpstr>
      <vt:lpstr>COCOMO Models</vt:lpstr>
      <vt:lpstr>Slide 64</vt:lpstr>
      <vt:lpstr>Comparison of 3 COCOMO models</vt:lpstr>
      <vt:lpstr>Slide 66</vt:lpstr>
      <vt:lpstr>Example</vt:lpstr>
      <vt:lpstr>Slide 68</vt:lpstr>
      <vt:lpstr>Example 2 (HW)</vt:lpstr>
      <vt:lpstr>Solution</vt:lpstr>
      <vt:lpstr>Slide 71</vt:lpstr>
      <vt:lpstr>The Software Equation</vt:lpstr>
      <vt:lpstr>The Software Equation</vt:lpstr>
      <vt:lpstr>Productivity parameter</vt:lpstr>
      <vt:lpstr>Typical value of P</vt:lpstr>
      <vt:lpstr>Software equation…</vt:lpstr>
      <vt:lpstr>Minimum development time is defined as</vt:lpstr>
      <vt:lpstr>Example</vt:lpstr>
      <vt:lpstr>Example (HW)</vt:lpstr>
      <vt:lpstr>Slide 80</vt:lpstr>
      <vt:lpstr>FOR OBJECT-ORIENTED PROJECTS</vt:lpstr>
      <vt:lpstr>Estimation of OO projects…</vt:lpstr>
      <vt:lpstr>Estimation of OO projects</vt:lpstr>
      <vt:lpstr>Thank you </vt:lpstr>
      <vt:lpstr>Agile models</vt:lpstr>
      <vt:lpstr>Scrum</vt:lpstr>
      <vt:lpstr>Scrum</vt:lpstr>
      <vt:lpstr>Scrum</vt:lpstr>
      <vt:lpstr>Scrum</vt:lpstr>
      <vt:lpstr>Scrum Process</vt:lpstr>
      <vt:lpstr> Scrum Board</vt:lpstr>
      <vt:lpstr>LEAN</vt:lpstr>
      <vt:lpstr>Kanban</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SCRUM BOARD</vt:lpstr>
      <vt:lpstr>Slide 109</vt:lpstr>
      <vt:lpstr>Slide 110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kavitha R</cp:lastModifiedBy>
  <cp:revision>705</cp:revision>
  <dcterms:created xsi:type="dcterms:W3CDTF">2023-12-27T04:39:29Z</dcterms:created>
  <dcterms:modified xsi:type="dcterms:W3CDTF">2024-02-08T04:57:59Z</dcterms:modified>
</cp:coreProperties>
</file>